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Lst>
  <p:notesMasterIdLst>
    <p:notesMasterId r:id="rId36"/>
  </p:notesMasterIdLst>
  <p:sldIdLst>
    <p:sldId id="256" r:id="rId6"/>
    <p:sldId id="257" r:id="rId7"/>
    <p:sldId id="918" r:id="rId8"/>
    <p:sldId id="921" r:id="rId9"/>
    <p:sldId id="922" r:id="rId10"/>
    <p:sldId id="923" r:id="rId11"/>
    <p:sldId id="924" r:id="rId12"/>
    <p:sldId id="925" r:id="rId13"/>
    <p:sldId id="926" r:id="rId14"/>
    <p:sldId id="927" r:id="rId15"/>
    <p:sldId id="928" r:id="rId16"/>
    <p:sldId id="929" r:id="rId17"/>
    <p:sldId id="930" r:id="rId18"/>
    <p:sldId id="931" r:id="rId19"/>
    <p:sldId id="932" r:id="rId20"/>
    <p:sldId id="933" r:id="rId21"/>
    <p:sldId id="934" r:id="rId22"/>
    <p:sldId id="935" r:id="rId23"/>
    <p:sldId id="936" r:id="rId24"/>
    <p:sldId id="937" r:id="rId25"/>
    <p:sldId id="258" r:id="rId26"/>
    <p:sldId id="759" r:id="rId27"/>
    <p:sldId id="879" r:id="rId28"/>
    <p:sldId id="920" r:id="rId29"/>
    <p:sldId id="770" r:id="rId30"/>
    <p:sldId id="769" r:id="rId31"/>
    <p:sldId id="917" r:id="rId32"/>
    <p:sldId id="443" r:id="rId33"/>
    <p:sldId id="753" r:id="rId34"/>
    <p:sldId id="7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E3715-616E-43F0-9F39-3DA18F2E5B01}" v="174" dt="2021-09-30T10:46:16.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114" d="100"/>
          <a:sy n="114" d="100"/>
        </p:scale>
        <p:origin x="43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20556DAF-1CB3-4C62-A041-CBC6DC7F11A3}"/>
    <pc:docChg chg="modSld">
      <pc:chgData name="Greg Walker" userId="590d7d16-d4e2-4ce6-a1d7-ae9cc51fa2bb" providerId="ADAL" clId="{20556DAF-1CB3-4C62-A041-CBC6DC7F11A3}" dt="2021-09-30T13:01:26.960" v="54" actId="6549"/>
      <pc:docMkLst>
        <pc:docMk/>
      </pc:docMkLst>
      <pc:sldChg chg="modSp mod">
        <pc:chgData name="Greg Walker" userId="590d7d16-d4e2-4ce6-a1d7-ae9cc51fa2bb" providerId="ADAL" clId="{20556DAF-1CB3-4C62-A041-CBC6DC7F11A3}" dt="2021-09-30T13:01:26.960" v="54" actId="6549"/>
        <pc:sldMkLst>
          <pc:docMk/>
          <pc:sldMk cId="3888553813" sldId="879"/>
        </pc:sldMkLst>
        <pc:spChg chg="mod">
          <ac:chgData name="Greg Walker" userId="590d7d16-d4e2-4ce6-a1d7-ae9cc51fa2bb" providerId="ADAL" clId="{20556DAF-1CB3-4C62-A041-CBC6DC7F11A3}" dt="2021-09-30T13:01:26.960" v="54" actId="6549"/>
          <ac:spMkLst>
            <pc:docMk/>
            <pc:sldMk cId="3888553813" sldId="879"/>
            <ac:spMk id="2" creationId="{91383D11-DEC4-4BFF-88BB-8FB2206CEB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adamhise\Box%20Sync\Client%20Projects\CABA\Multi-Dwelling%20Unit%20Report\Output\Drafts\Report\Draft%20FInal%20Docs\HRI_CABA_Final%20Survey%20Outputs_14%20March%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'Occupant Results-DONT ADD COLS'!$AV$1284</c:f>
              <c:strCache>
                <c:ptCount val="1"/>
                <c:pt idx="0">
                  <c:v>Very Important</c:v>
                </c:pt>
              </c:strCache>
            </c:strRef>
          </c:tx>
          <c:spPr>
            <a:solidFill>
              <a:schemeClr val="accent1"/>
            </a:solidFill>
            <a:ln>
              <a:noFill/>
            </a:ln>
            <a:effectLst/>
          </c:spPr>
          <c:invertIfNegative val="0"/>
          <c:dPt>
            <c:idx val="5"/>
            <c:invertIfNegative val="0"/>
            <c:bubble3D val="0"/>
            <c:spPr>
              <a:solidFill>
                <a:srgbClr val="154486"/>
              </a:solidFill>
              <a:ln>
                <a:noFill/>
              </a:ln>
              <a:effectLst/>
            </c:spPr>
            <c:extLst>
              <c:ext xmlns:c16="http://schemas.microsoft.com/office/drawing/2014/chart" uri="{C3380CC4-5D6E-409C-BE32-E72D297353CC}">
                <c16:uniqueId val="{00000006-7A9B-924F-94DD-BD7D91B7B1F9}"/>
              </c:ext>
            </c:extLst>
          </c:dPt>
          <c:dPt>
            <c:idx val="6"/>
            <c:invertIfNegative val="0"/>
            <c:bubble3D val="0"/>
            <c:spPr>
              <a:solidFill>
                <a:srgbClr val="154486"/>
              </a:solidFill>
              <a:ln>
                <a:noFill/>
              </a:ln>
              <a:effectLst/>
            </c:spPr>
            <c:extLst>
              <c:ext xmlns:c16="http://schemas.microsoft.com/office/drawing/2014/chart" uri="{C3380CC4-5D6E-409C-BE32-E72D297353CC}">
                <c16:uniqueId val="{00000005-7A9B-924F-94DD-BD7D91B7B1F9}"/>
              </c:ext>
            </c:extLst>
          </c:dPt>
          <c:dPt>
            <c:idx val="7"/>
            <c:invertIfNegative val="0"/>
            <c:bubble3D val="0"/>
            <c:spPr>
              <a:solidFill>
                <a:srgbClr val="154486"/>
              </a:solidFill>
              <a:ln>
                <a:noFill/>
              </a:ln>
              <a:effectLst/>
            </c:spPr>
            <c:extLst>
              <c:ext xmlns:c16="http://schemas.microsoft.com/office/drawing/2014/chart" uri="{C3380CC4-5D6E-409C-BE32-E72D297353CC}">
                <c16:uniqueId val="{00000004-7A9B-924F-94DD-BD7D91B7B1F9}"/>
              </c:ext>
            </c:extLst>
          </c:dPt>
          <c:dPt>
            <c:idx val="8"/>
            <c:invertIfNegative val="0"/>
            <c:bubble3D val="0"/>
            <c:spPr>
              <a:solidFill>
                <a:srgbClr val="154486"/>
              </a:solidFill>
              <a:ln>
                <a:noFill/>
              </a:ln>
              <a:effectLst/>
            </c:spPr>
            <c:extLst>
              <c:ext xmlns:c16="http://schemas.microsoft.com/office/drawing/2014/chart" uri="{C3380CC4-5D6E-409C-BE32-E72D297353CC}">
                <c16:uniqueId val="{00000003-7A9B-924F-94DD-BD7D91B7B1F9}"/>
              </c:ext>
            </c:extLst>
          </c:dPt>
          <c:dLbls>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7A9B-924F-94DD-BD7D91B7B1F9}"/>
                </c:ext>
              </c:extLst>
            </c:dLbl>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7A9B-924F-94DD-BD7D91B7B1F9}"/>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7A9B-924F-94DD-BD7D91B7B1F9}"/>
                </c:ext>
              </c:extLst>
            </c:dLbl>
            <c:dLbl>
              <c:idx val="8"/>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A9B-924F-94DD-BD7D91B7B1F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'Occupant Results-DONT ADD COLS'!$AW$1283:$BE$1283</c:f>
              <c:strCache>
                <c:ptCount val="9"/>
                <c:pt idx="0">
                  <c:v>Government incentives</c:v>
                </c:pt>
                <c:pt idx="1">
                  <c:v>Entertainment value</c:v>
                </c:pt>
                <c:pt idx="2">
                  <c:v>Available features</c:v>
                </c:pt>
                <c:pt idx="3">
                  <c:v>Energy utility efficiency programs</c:v>
                </c:pt>
                <c:pt idx="4">
                  <c:v>Sustainability benefits</c:v>
                </c:pt>
                <c:pt idx="5">
                  <c:v>Ease of use</c:v>
                </c:pt>
                <c:pt idx="6">
                  <c:v>Improved comfort or convenience</c:v>
                </c:pt>
                <c:pt idx="7">
                  <c:v>Reliability</c:v>
                </c:pt>
                <c:pt idx="8">
                  <c:v>Cost savings</c:v>
                </c:pt>
              </c:strCache>
            </c:strRef>
          </c:cat>
          <c:val>
            <c:numRef>
              <c:f>'Occupant Results-DONT ADD COLS'!$AW$1284:$BE$1284</c:f>
              <c:numCache>
                <c:formatCode>0.0%</c:formatCode>
                <c:ptCount val="9"/>
                <c:pt idx="0">
                  <c:v>0.36864406779661002</c:v>
                </c:pt>
                <c:pt idx="1">
                  <c:v>0.38135593220338998</c:v>
                </c:pt>
                <c:pt idx="2">
                  <c:v>0.52542372881355903</c:v>
                </c:pt>
                <c:pt idx="3">
                  <c:v>0.55084745762711895</c:v>
                </c:pt>
                <c:pt idx="4">
                  <c:v>0.60169491525423702</c:v>
                </c:pt>
                <c:pt idx="5">
                  <c:v>0.68644067796610198</c:v>
                </c:pt>
                <c:pt idx="6">
                  <c:v>0.69067796610169496</c:v>
                </c:pt>
                <c:pt idx="7">
                  <c:v>0.822033898305085</c:v>
                </c:pt>
                <c:pt idx="8">
                  <c:v>0.83898305084745795</c:v>
                </c:pt>
              </c:numCache>
            </c:numRef>
          </c:val>
          <c:extLst>
            <c:ext xmlns:c16="http://schemas.microsoft.com/office/drawing/2014/chart" uri="{C3380CC4-5D6E-409C-BE32-E72D297353CC}">
              <c16:uniqueId val="{00000000-7A9B-924F-94DD-BD7D91B7B1F9}"/>
            </c:ext>
          </c:extLst>
        </c:ser>
        <c:dLbls>
          <c:showLegendKey val="0"/>
          <c:showVal val="0"/>
          <c:showCatName val="0"/>
          <c:showSerName val="0"/>
          <c:showPercent val="0"/>
          <c:showBubbleSize val="0"/>
        </c:dLbls>
        <c:gapWidth val="65"/>
        <c:overlap val="100"/>
        <c:axId val="-19912176"/>
        <c:axId val="-931484144"/>
      </c:barChart>
      <c:catAx>
        <c:axId val="-19912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31484144"/>
        <c:crosses val="autoZero"/>
        <c:auto val="1"/>
        <c:lblAlgn val="ctr"/>
        <c:lblOffset val="100"/>
        <c:noMultiLvlLbl val="0"/>
      </c:catAx>
      <c:valAx>
        <c:axId val="-931484144"/>
        <c:scaling>
          <c:orientation val="minMax"/>
          <c:max val="1"/>
        </c:scaling>
        <c:delete val="1"/>
        <c:axPos val="b"/>
        <c:numFmt formatCode="0%" sourceLinked="0"/>
        <c:majorTickMark val="none"/>
        <c:minorTickMark val="none"/>
        <c:tickLblPos val="nextTo"/>
        <c:crossAx val="-19912176"/>
        <c:crosses val="autoZero"/>
        <c:crossBetween val="between"/>
      </c:valAx>
      <c:spPr>
        <a:noFill/>
        <a:ln w="9525">
          <a:noFill/>
        </a:ln>
        <a:effectLst/>
      </c:spPr>
    </c:plotArea>
    <c:plotVisOnly val="1"/>
    <c:dispBlanksAs val="gap"/>
    <c:showDLblsOverMax val="0"/>
  </c:chart>
  <c:spPr>
    <a:solidFill>
      <a:schemeClr val="bg1"/>
    </a:solidFill>
    <a:ln w="19050" cap="flat" cmpd="sng" algn="ctr">
      <a:noFill/>
      <a:prstDash val="solid"/>
      <a:round/>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C9B4BAA-43D1-494F-8A25-E0BD933B3D97}" type="slidenum">
              <a:rPr lang="en-US"/>
              <a:pPr/>
              <a:t>6</a:t>
            </a:fld>
            <a:endParaRPr lang="en-US"/>
          </a:p>
        </p:txBody>
      </p:sp>
      <p:sp>
        <p:nvSpPr>
          <p:cNvPr id="106499" name="Rectangle 2"/>
          <p:cNvSpPr>
            <a:spLocks noGrp="1" noRot="1" noChangeAspect="1" noChangeArrowheads="1" noTextEdit="1"/>
          </p:cNvSpPr>
          <p:nvPr>
            <p:ph type="sldImg"/>
          </p:nvPr>
        </p:nvSpPr>
        <p:spPr>
          <a:xfrm>
            <a:off x="381000" y="685800"/>
            <a:ext cx="6096000" cy="3429000"/>
          </a:xfrm>
          <a:ln/>
        </p:spPr>
      </p:sp>
      <p:sp>
        <p:nvSpPr>
          <p:cNvPr id="1065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6234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a:p>
        </p:txBody>
      </p:sp>
    </p:spTree>
    <p:extLst>
      <p:ext uri="{BB962C8B-B14F-4D97-AF65-F5344CB8AC3E}">
        <p14:creationId xmlns:p14="http://schemas.microsoft.com/office/powerpoint/2010/main" val="261689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5A919-F8AD-A64A-BEA2-B66A6D0F2D45}" type="slidenum">
              <a:rPr lang="en-US" smtClean="0"/>
              <a:t>12</a:t>
            </a:fld>
            <a:endParaRPr lang="en-US"/>
          </a:p>
        </p:txBody>
      </p:sp>
    </p:spTree>
    <p:extLst>
      <p:ext uri="{BB962C8B-B14F-4D97-AF65-F5344CB8AC3E}">
        <p14:creationId xmlns:p14="http://schemas.microsoft.com/office/powerpoint/2010/main" val="387136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A41C61-857F-4942-ABD9-F1B525517E1B}" type="slidenum">
              <a:rPr lang="en-US" smtClean="0"/>
              <a:pPr>
                <a:defRPr/>
              </a:pPr>
              <a:t>14</a:t>
            </a:fld>
            <a:endParaRPr lang="en-US" dirty="0"/>
          </a:p>
        </p:txBody>
      </p:sp>
    </p:spTree>
    <p:extLst>
      <p:ext uri="{BB962C8B-B14F-4D97-AF65-F5344CB8AC3E}">
        <p14:creationId xmlns:p14="http://schemas.microsoft.com/office/powerpoint/2010/main" val="153505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ED4E934-9A75-8842-8DAE-85CFA721FF18}" type="slidenum">
              <a:rPr lang="en-US">
                <a:solidFill>
                  <a:srgbClr val="000000"/>
                </a:solidFill>
              </a:rPr>
              <a:pPr/>
              <a:t>15</a:t>
            </a:fld>
            <a:endParaRPr lang="en-US">
              <a:solidFill>
                <a:srgbClr val="000000"/>
              </a:solidFill>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0952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ED4E934-9A75-8842-8DAE-85CFA721FF18}" type="slidenum">
              <a:rPr lang="en-US">
                <a:solidFill>
                  <a:srgbClr val="000000"/>
                </a:solidFill>
              </a:rPr>
              <a:pPr/>
              <a:t>16</a:t>
            </a:fld>
            <a:endParaRPr lang="en-US">
              <a:solidFill>
                <a:srgbClr val="000000"/>
              </a:solidFill>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824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7BA41C61-857F-4942-ABD9-F1B525517E1B}" type="slidenum">
              <a:rPr lang="en-US" smtClean="0"/>
              <a:pPr>
                <a:defRPr/>
              </a:pPr>
              <a:t>17</a:t>
            </a:fld>
            <a:endParaRPr lang="en-US"/>
          </a:p>
        </p:txBody>
      </p:sp>
    </p:spTree>
    <p:extLst>
      <p:ext uri="{BB962C8B-B14F-4D97-AF65-F5344CB8AC3E}">
        <p14:creationId xmlns:p14="http://schemas.microsoft.com/office/powerpoint/2010/main" val="282293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Arial" pitchFamily="-65" charset="0"/>
                <a:ea typeface="ＭＳ Ｐゴシック" pitchFamily="-65" charset="-128"/>
                <a:cs typeface="ＭＳ Ｐゴシック" pitchFamily="-65" charset="-128"/>
              </a:rPr>
              <a:t>•</a:t>
            </a:r>
            <a:endParaRPr lang="en-US"/>
          </a:p>
        </p:txBody>
      </p:sp>
      <p:sp>
        <p:nvSpPr>
          <p:cNvPr id="4" name="Slide Number Placeholder 3"/>
          <p:cNvSpPr>
            <a:spLocks noGrp="1"/>
          </p:cNvSpPr>
          <p:nvPr>
            <p:ph type="sldNum" sz="quarter" idx="10"/>
          </p:nvPr>
        </p:nvSpPr>
        <p:spPr/>
        <p:txBody>
          <a:bodyPr/>
          <a:lstStyle/>
          <a:p>
            <a:pPr>
              <a:defRPr/>
            </a:pPr>
            <a:fld id="{7BA41C61-857F-4942-ABD9-F1B525517E1B}" type="slidenum">
              <a:rPr lang="en-US" smtClean="0"/>
              <a:pPr>
                <a:defRPr/>
              </a:pPr>
              <a:t>19</a:t>
            </a:fld>
            <a:endParaRPr lang="en-US"/>
          </a:p>
        </p:txBody>
      </p:sp>
    </p:spTree>
    <p:extLst>
      <p:ext uri="{BB962C8B-B14F-4D97-AF65-F5344CB8AC3E}">
        <p14:creationId xmlns:p14="http://schemas.microsoft.com/office/powerpoint/2010/main" val="1288590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644"/>
          <a:stretch/>
        </p:blipFill>
        <p:spPr>
          <a:xfrm>
            <a:off x="872840" y="498889"/>
            <a:ext cx="4721626"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rotWithShape="1">
          <a:blip r:embed="rId3"/>
          <a:srcRect r="59495"/>
          <a:stretch/>
        </p:blipFill>
        <p:spPr>
          <a:xfrm>
            <a:off x="858983" y="495302"/>
            <a:ext cx="1111133"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2" y="6356350"/>
            <a:ext cx="4438048" cy="365125"/>
          </a:xfrm>
          <a:prstGeom prst="rect">
            <a:avLst/>
          </a:prstGeom>
        </p:spPr>
        <p:txBody>
          <a:bodyPr/>
          <a:lstStyle>
            <a:lvl1pPr>
              <a:defRPr baseline="0">
                <a:solidFill>
                  <a:schemeClr val="tx1"/>
                </a:solidFill>
              </a:defRPr>
            </a:lvl1pPr>
          </a:lstStyle>
          <a:p>
            <a:r>
              <a:rPr lang="en-US"/>
              <a:t>© 2020, Continental Automated Buildings Association</a:t>
            </a:r>
          </a:p>
        </p:txBody>
      </p:sp>
      <p:pic>
        <p:nvPicPr>
          <p:cNvPr id="4" name="Picture 3">
            <a:extLst>
              <a:ext uri="{FF2B5EF4-FFF2-40B4-BE49-F238E27FC236}">
                <a16:creationId xmlns:a16="http://schemas.microsoft.com/office/drawing/2014/main" id="{7A6AF8FD-4170-4B8A-9E87-EEDD7DFC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40507"/>
          <a:stretch/>
        </p:blipFill>
        <p:spPr>
          <a:xfrm>
            <a:off x="872840" y="498889"/>
            <a:ext cx="4813586" cy="1357499"/>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7" name="Slide Number Placeholder 1">
            <a:extLst>
              <a:ext uri="{FF2B5EF4-FFF2-40B4-BE49-F238E27FC236}">
                <a16:creationId xmlns:a16="http://schemas.microsoft.com/office/drawing/2014/main" id="{CB8C22A8-6163-4C22-8E17-7DEA606A98E0}"/>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89086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 Column Content w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1" y="974478"/>
            <a:ext cx="10985500" cy="400050"/>
          </a:xfrm>
        </p:spPr>
        <p:txBody>
          <a:bodyPr/>
          <a:lstStyle/>
          <a:p>
            <a:r>
              <a:rPr lang="en-US"/>
              <a:t>Click to edit Master title style</a:t>
            </a:r>
          </a:p>
        </p:txBody>
      </p:sp>
      <p:sp>
        <p:nvSpPr>
          <p:cNvPr id="5" name="Text Placeholder 2"/>
          <p:cNvSpPr>
            <a:spLocks noGrp="1"/>
          </p:cNvSpPr>
          <p:nvPr>
            <p:ph type="body" sz="quarter" idx="10"/>
          </p:nvPr>
        </p:nvSpPr>
        <p:spPr>
          <a:xfrm>
            <a:off x="571501" y="1486321"/>
            <a:ext cx="10985502" cy="400050"/>
          </a:xfrm>
        </p:spPr>
        <p:txBody>
          <a:bodyPr/>
          <a:lstStyle>
            <a:lvl1pPr marL="0" indent="0">
              <a:buNone/>
              <a:defRPr sz="1739"/>
            </a:lvl1pPr>
          </a:lstStyle>
          <a:p>
            <a:pPr lvl="0"/>
            <a:r>
              <a:rPr lang="en-US"/>
              <a:t>Click to edit Master text styles</a:t>
            </a:r>
          </a:p>
        </p:txBody>
      </p:sp>
      <p:sp>
        <p:nvSpPr>
          <p:cNvPr id="7" name="Content Placeholder 2"/>
          <p:cNvSpPr>
            <a:spLocks noGrp="1"/>
          </p:cNvSpPr>
          <p:nvPr>
            <p:ph idx="1"/>
          </p:nvPr>
        </p:nvSpPr>
        <p:spPr>
          <a:xfrm>
            <a:off x="571501" y="1998551"/>
            <a:ext cx="4699000" cy="4173651"/>
          </a:xfrm>
        </p:spPr>
        <p:txBody>
          <a:bodyPr/>
          <a:lstStyle>
            <a:lvl1pPr>
              <a:defRPr sz="1304"/>
            </a:lvl1pPr>
            <a:lvl2pPr>
              <a:defRPr sz="1159"/>
            </a:lvl2pPr>
            <a:lvl3pPr>
              <a:defRPr sz="1015"/>
            </a:lvl3pPr>
            <a:lvl4pPr>
              <a:defRPr sz="869"/>
            </a:lvl4pPr>
            <a:lvl5pPr>
              <a:defRPr sz="7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7EB9F760-CAEE-4042-81E0-FA1C552929E3}"/>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113313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ull Page Content w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254520"/>
            <a:ext cx="10985500" cy="400050"/>
          </a:xfrm>
        </p:spPr>
        <p:txBody>
          <a:bodyPr/>
          <a:lstStyle/>
          <a:p>
            <a:r>
              <a:rPr lang="en-US"/>
              <a:t>Click to edit Master title style</a:t>
            </a:r>
          </a:p>
        </p:txBody>
      </p:sp>
      <p:sp>
        <p:nvSpPr>
          <p:cNvPr id="5" name="Text Placeholder 2"/>
          <p:cNvSpPr>
            <a:spLocks noGrp="1"/>
          </p:cNvSpPr>
          <p:nvPr>
            <p:ph type="body" sz="quarter" idx="10"/>
          </p:nvPr>
        </p:nvSpPr>
        <p:spPr>
          <a:xfrm>
            <a:off x="571500" y="1066800"/>
            <a:ext cx="10985502" cy="400050"/>
          </a:xfrm>
        </p:spPr>
        <p:txBody>
          <a:bodyPr/>
          <a:lstStyle>
            <a:lvl1pPr marL="0" indent="0">
              <a:buNone/>
              <a:defRPr sz="1667"/>
            </a:lvl1pPr>
          </a:lstStyle>
          <a:p>
            <a:pPr lvl="0"/>
            <a:r>
              <a:rPr lang="en-US"/>
              <a:t>Click to edit Master text styles</a:t>
            </a:r>
          </a:p>
        </p:txBody>
      </p:sp>
      <p:sp>
        <p:nvSpPr>
          <p:cNvPr id="7" name="Content Placeholder 2"/>
          <p:cNvSpPr>
            <a:spLocks noGrp="1"/>
          </p:cNvSpPr>
          <p:nvPr>
            <p:ph idx="1"/>
          </p:nvPr>
        </p:nvSpPr>
        <p:spPr>
          <a:xfrm>
            <a:off x="571500" y="1600200"/>
            <a:ext cx="10985500" cy="4572002"/>
          </a:xfrm>
        </p:spPr>
        <p:txBody>
          <a:bodyPr/>
          <a:lstStyle>
            <a:lvl1pPr>
              <a:defRPr sz="1350"/>
            </a:lvl1pPr>
            <a:lvl2pPr>
              <a:defRPr sz="1200"/>
            </a:lvl2pPr>
            <a:lvl3pPr>
              <a:defRPr sz="1050"/>
            </a:lvl3pPr>
            <a:lvl4pPr>
              <a:defRPr sz="900"/>
            </a:lvl4pPr>
            <a:lvl5pPr>
              <a:defRPr sz="7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5CF151E1-F89D-4200-A979-51C9C8732BDA}"/>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1605317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1049000" cy="381000"/>
          </a:xfrm>
        </p:spPr>
        <p:txBody>
          <a:bodyPr lIns="0" tIns="0" rIns="0" bIns="0"/>
          <a:lstStyle/>
          <a:p>
            <a:r>
              <a:rPr lang="en-US"/>
              <a:t>Click to edit Master title style</a:t>
            </a:r>
          </a:p>
        </p:txBody>
      </p:sp>
      <p:sp>
        <p:nvSpPr>
          <p:cNvPr id="3" name="Text Placeholder 2">
            <a:extLst>
              <a:ext uri="{FF2B5EF4-FFF2-40B4-BE49-F238E27FC236}">
                <a16:creationId xmlns:a16="http://schemas.microsoft.com/office/drawing/2014/main" id="{ACF30664-136D-5344-A98A-1DB10DE62DD8}"/>
              </a:ext>
            </a:extLst>
          </p:cNvPr>
          <p:cNvSpPr>
            <a:spLocks noGrp="1"/>
          </p:cNvSpPr>
          <p:nvPr>
            <p:ph type="body" sz="quarter" idx="10" hasCustomPrompt="1"/>
          </p:nvPr>
        </p:nvSpPr>
        <p:spPr>
          <a:xfrm>
            <a:off x="609600" y="990600"/>
            <a:ext cx="10985502" cy="400050"/>
          </a:xfrm>
        </p:spPr>
        <p:txBody>
          <a:bodyPr lIns="0" tIns="0" rIns="0" bIns="0"/>
          <a:lstStyle>
            <a:lvl1pPr marL="0" indent="0">
              <a:buNone/>
              <a:defRPr sz="1667"/>
            </a:lvl1pPr>
          </a:lstStyle>
          <a:p>
            <a:pPr lvl="0"/>
            <a:r>
              <a:rPr lang="en-US"/>
              <a:t>Edit Master text styles</a:t>
            </a:r>
          </a:p>
        </p:txBody>
      </p:sp>
      <p:sp>
        <p:nvSpPr>
          <p:cNvPr id="4" name="Slide Number Placeholder 1">
            <a:extLst>
              <a:ext uri="{FF2B5EF4-FFF2-40B4-BE49-F238E27FC236}">
                <a16:creationId xmlns:a16="http://schemas.microsoft.com/office/drawing/2014/main" id="{27FA221D-CF93-4F9E-A1EC-0A71D60A84A3}"/>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1252259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7DB1B92-CBCC-4538-B658-83F136F0EF81}"/>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92436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jpeg"/><Relationship Id="rId4" Type="http://schemas.openxmlformats.org/officeDocument/2006/relationships/slideLayout" Target="../slideLayouts/slideLayout2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93" r:id="rId11"/>
    <p:sldLayoutId id="2147483892" r:id="rId12"/>
    <p:sldLayoutId id="2147483894"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79781" y="-274437"/>
            <a:ext cx="1931469" cy="1255633"/>
          </a:xfrm>
          <a:prstGeom prst="rect">
            <a:avLst/>
          </a:prstGeom>
        </p:spPr>
      </p:pic>
      <p:pic>
        <p:nvPicPr>
          <p:cNvPr id="7" name="Picture 6">
            <a:extLst>
              <a:ext uri="{FF2B5EF4-FFF2-40B4-BE49-F238E27FC236}">
                <a16:creationId xmlns:a16="http://schemas.microsoft.com/office/drawing/2014/main" id="{CA5F3499-DC87-4000-9AD8-F3306FD565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14" name="Footer Placeholder 5">
            <a:extLst>
              <a:ext uri="{FF2B5EF4-FFF2-40B4-BE49-F238E27FC236}">
                <a16:creationId xmlns:a16="http://schemas.microsoft.com/office/drawing/2014/main" id="{7A1A9E8F-E2E2-4CF0-B0F8-BD0F27917FF9}"/>
              </a:ext>
            </a:extLst>
          </p:cNvPr>
          <p:cNvSpPr txBox="1">
            <a:spLocks/>
          </p:cNvSpPr>
          <p:nvPr userDrawn="1"/>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5" name="Footer Placeholder 5">
            <a:extLst>
              <a:ext uri="{FF2B5EF4-FFF2-40B4-BE49-F238E27FC236}">
                <a16:creationId xmlns:a16="http://schemas.microsoft.com/office/drawing/2014/main" id="{2C7BE194-01B8-446B-9A26-841715E59C0A}"/>
              </a:ext>
            </a:extLst>
          </p:cNvPr>
          <p:cNvSpPr txBox="1">
            <a:spLocks/>
          </p:cNvSpPr>
          <p:nvPr userDrawn="1"/>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8" name="Picture 2">
            <a:extLst>
              <a:ext uri="{FF2B5EF4-FFF2-40B4-BE49-F238E27FC236}">
                <a16:creationId xmlns:a16="http://schemas.microsoft.com/office/drawing/2014/main" id="{9212C2F0-8925-4B19-A926-14CC64FB58E8}"/>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
            <a:extLst>
              <a:ext uri="{FF2B5EF4-FFF2-40B4-BE49-F238E27FC236}">
                <a16:creationId xmlns:a16="http://schemas.microsoft.com/office/drawing/2014/main" id="{BDCE6D23-1592-409E-A849-E4932543BC87}"/>
              </a:ext>
            </a:extLst>
          </p:cNvPr>
          <p:cNvSpPr>
            <a:spLocks noGrp="1"/>
          </p:cNvSpPr>
          <p:nvPr>
            <p:ph type="sldNum" sz="quarter" idx="4"/>
          </p:nvPr>
        </p:nvSpPr>
        <p:spPr>
          <a:xfrm>
            <a:off x="833388" y="6356351"/>
            <a:ext cx="620027" cy="352458"/>
          </a:xfrm>
          <a:prstGeom prst="rect">
            <a:avLst/>
          </a:prstGeo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96" r:id="rId1"/>
    <p:sldLayoutId id="2147483895" r:id="rId2"/>
    <p:sldLayoutId id="2147483881" r:id="rId3"/>
    <p:sldLayoutId id="2147483879" r:id="rId4"/>
    <p:sldLayoutId id="2147483880" r:id="rId5"/>
    <p:sldLayoutId id="2147483891" r:id="rId6"/>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36.tiff"/><Relationship Id="rId13" Type="http://schemas.openxmlformats.org/officeDocument/2006/relationships/image" Target="../media/image41.tiff"/><Relationship Id="rId18" Type="http://schemas.openxmlformats.org/officeDocument/2006/relationships/image" Target="../media/image46.tiff"/><Relationship Id="rId3" Type="http://schemas.openxmlformats.org/officeDocument/2006/relationships/image" Target="../media/image31.png"/><Relationship Id="rId21" Type="http://schemas.openxmlformats.org/officeDocument/2006/relationships/image" Target="../media/image49.svg"/><Relationship Id="rId7" Type="http://schemas.openxmlformats.org/officeDocument/2006/relationships/image" Target="../media/image35.tiff"/><Relationship Id="rId12" Type="http://schemas.openxmlformats.org/officeDocument/2006/relationships/image" Target="../media/image40.tiff"/><Relationship Id="rId17" Type="http://schemas.openxmlformats.org/officeDocument/2006/relationships/image" Target="../media/image45.tiff"/><Relationship Id="rId2" Type="http://schemas.openxmlformats.org/officeDocument/2006/relationships/image" Target="../media/image30.tiff"/><Relationship Id="rId16" Type="http://schemas.openxmlformats.org/officeDocument/2006/relationships/image" Target="../media/image44.tiff"/><Relationship Id="rId20"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image" Target="../media/image34.tiff"/><Relationship Id="rId11" Type="http://schemas.openxmlformats.org/officeDocument/2006/relationships/image" Target="../media/image39.tiff"/><Relationship Id="rId5" Type="http://schemas.openxmlformats.org/officeDocument/2006/relationships/image" Target="../media/image33.tiff"/><Relationship Id="rId15" Type="http://schemas.openxmlformats.org/officeDocument/2006/relationships/image" Target="../media/image43.tiff"/><Relationship Id="rId23" Type="http://schemas.openxmlformats.org/officeDocument/2006/relationships/image" Target="../media/image51.svg"/><Relationship Id="rId10" Type="http://schemas.openxmlformats.org/officeDocument/2006/relationships/image" Target="../media/image38.tiff"/><Relationship Id="rId19" Type="http://schemas.openxmlformats.org/officeDocument/2006/relationships/image" Target="../media/image47.tiff"/><Relationship Id="rId4" Type="http://schemas.openxmlformats.org/officeDocument/2006/relationships/image" Target="../media/image32.svg"/><Relationship Id="rId9" Type="http://schemas.openxmlformats.org/officeDocument/2006/relationships/image" Target="../media/image37.tiff"/><Relationship Id="rId14" Type="http://schemas.openxmlformats.org/officeDocument/2006/relationships/image" Target="../media/image42.tiff"/><Relationship Id="rId22"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eg"/><Relationship Id="rId7" Type="http://schemas.openxmlformats.org/officeDocument/2006/relationships/image" Target="../media/image56.jp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jpeg"/><Relationship Id="rId5" Type="http://schemas.openxmlformats.org/officeDocument/2006/relationships/image" Target="../media/image54.pn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jpe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a:bodyPr>
          <a:lstStyle/>
          <a:p>
            <a:r>
              <a:rPr lang="en-US" altLang="en-US" sz="3200" b="1" dirty="0">
                <a:solidFill>
                  <a:schemeClr val="tx1"/>
                </a:solidFill>
              </a:rPr>
              <a:t>Connected Home Council (CHC) Webinar </a:t>
            </a:r>
            <a:br>
              <a:rPr lang="en-US" altLang="en-US" sz="1200" b="1" dirty="0">
                <a:solidFill>
                  <a:schemeClr val="tx1"/>
                </a:solidFill>
              </a:rPr>
            </a:br>
            <a:r>
              <a:rPr lang="en-US" altLang="en-US" sz="2000" dirty="0">
                <a:solidFill>
                  <a:schemeClr val="tx1"/>
                </a:solidFill>
              </a:rPr>
              <a:t>Thursday, September 30, 2021</a:t>
            </a:r>
            <a:r>
              <a:rPr lang="en-US" sz="2000" dirty="0">
                <a:solidFill>
                  <a:schemeClr val="tx1"/>
                </a:solidFill>
              </a:rPr>
              <a:t>, 12 NOON – 1:30 PM (ET)</a:t>
            </a:r>
            <a:br>
              <a:rPr lang="en-CA" sz="2000" dirty="0">
                <a:solidFill>
                  <a:schemeClr val="tx1"/>
                </a:solidFill>
              </a:rPr>
            </a:br>
            <a:br>
              <a:rPr lang="en-US" altLang="en-US" sz="1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838200" y="3432196"/>
            <a:ext cx="8725250" cy="1430023"/>
          </a:xfrm>
        </p:spPr>
        <p:txBody>
          <a:bodyPr>
            <a:normAutofit fontScale="62500" lnSpcReduction="20000"/>
          </a:bodyPr>
          <a:lstStyle/>
          <a:p>
            <a:r>
              <a:rPr lang="en-US" sz="3300" dirty="0"/>
              <a:t>Chair:  Eric Harper (Snap One)</a:t>
            </a:r>
          </a:p>
          <a:p>
            <a:r>
              <a:rPr lang="en-US" sz="3300" dirty="0"/>
              <a:t>Vice-Chair:  Jim Hunter (Delos Living LLC) </a:t>
            </a:r>
          </a:p>
          <a:p>
            <a:r>
              <a:rPr lang="en-US" sz="3300" dirty="0"/>
              <a:t>Vice-Chair:  Byron BeMiller (</a:t>
            </a:r>
            <a:r>
              <a:rPr lang="en-US" sz="3300" dirty="0" err="1"/>
              <a:t>Semtech</a:t>
            </a:r>
            <a:r>
              <a:rPr lang="en-US" sz="3300" dirty="0"/>
              <a:t> Corporation) </a:t>
            </a:r>
          </a:p>
          <a:p>
            <a:r>
              <a:rPr lang="en-US" sz="3300" dirty="0"/>
              <a:t>Vice-Chair:  Charles Hume (Southwire Company, LLC) </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10AC-697B-714F-9A1D-802ED459A2DA}"/>
              </a:ext>
            </a:extLst>
          </p:cNvPr>
          <p:cNvSpPr>
            <a:spLocks noGrp="1"/>
          </p:cNvSpPr>
          <p:nvPr>
            <p:ph type="title"/>
          </p:nvPr>
        </p:nvSpPr>
        <p:spPr>
          <a:xfrm>
            <a:off x="571500" y="41774"/>
            <a:ext cx="9060772" cy="400050"/>
          </a:xfrm>
        </p:spPr>
        <p:txBody>
          <a:bodyPr/>
          <a:lstStyle/>
          <a:p>
            <a:r>
              <a:rPr lang="en-US" dirty="0"/>
              <a:t>As Ecosystem Continues to Expand &amp; Change, Artificial Intelligence Tech is Evolving</a:t>
            </a:r>
          </a:p>
        </p:txBody>
      </p:sp>
      <p:sp>
        <p:nvSpPr>
          <p:cNvPr id="3" name="Text Placeholder 2">
            <a:extLst>
              <a:ext uri="{FF2B5EF4-FFF2-40B4-BE49-F238E27FC236}">
                <a16:creationId xmlns:a16="http://schemas.microsoft.com/office/drawing/2014/main" id="{3EF77E95-EC5A-1A4C-8E27-DB8595585803}"/>
              </a:ext>
            </a:extLst>
          </p:cNvPr>
          <p:cNvSpPr>
            <a:spLocks noGrp="1"/>
          </p:cNvSpPr>
          <p:nvPr>
            <p:ph type="body" sz="quarter" idx="10"/>
          </p:nvPr>
        </p:nvSpPr>
        <p:spPr>
          <a:xfrm>
            <a:off x="571500" y="1066799"/>
            <a:ext cx="10985502" cy="546648"/>
          </a:xfrm>
        </p:spPr>
        <p:txBody>
          <a:bodyPr>
            <a:normAutofit lnSpcReduction="10000"/>
          </a:bodyPr>
          <a:lstStyle/>
          <a:p>
            <a:r>
              <a:rPr lang="en-US" dirty="0"/>
              <a:t>Simple classification and regression technologies that revolutionized business and machine intelligence in the late-20</a:t>
            </a:r>
            <a:r>
              <a:rPr lang="en-US" baseline="30000" dirty="0"/>
              <a:t>th</a:t>
            </a:r>
            <a:r>
              <a:rPr lang="en-US" dirty="0"/>
              <a:t> century are evolving towards deeper, unsupervised learning</a:t>
            </a:r>
          </a:p>
        </p:txBody>
      </p:sp>
      <p:grpSp>
        <p:nvGrpSpPr>
          <p:cNvPr id="69" name="Group 68">
            <a:extLst>
              <a:ext uri="{FF2B5EF4-FFF2-40B4-BE49-F238E27FC236}">
                <a16:creationId xmlns:a16="http://schemas.microsoft.com/office/drawing/2014/main" id="{E7810A22-CBDA-D845-A7EA-8831DA5C8D99}"/>
              </a:ext>
            </a:extLst>
          </p:cNvPr>
          <p:cNvGrpSpPr/>
          <p:nvPr/>
        </p:nvGrpSpPr>
        <p:grpSpPr>
          <a:xfrm>
            <a:off x="1386860" y="1776954"/>
            <a:ext cx="9268513" cy="3822105"/>
            <a:chOff x="714029" y="2687073"/>
            <a:chExt cx="14553567" cy="5605757"/>
          </a:xfrm>
        </p:grpSpPr>
        <p:sp>
          <p:nvSpPr>
            <p:cNvPr id="31" name="Chevron 30">
              <a:extLst>
                <a:ext uri="{FF2B5EF4-FFF2-40B4-BE49-F238E27FC236}">
                  <a16:creationId xmlns:a16="http://schemas.microsoft.com/office/drawing/2014/main" id="{F405D7AD-0F4F-1343-B930-DCF8C296A734}"/>
                </a:ext>
              </a:extLst>
            </p:cNvPr>
            <p:cNvSpPr/>
            <p:nvPr/>
          </p:nvSpPr>
          <p:spPr bwMode="auto">
            <a:xfrm>
              <a:off x="11550683" y="5642941"/>
              <a:ext cx="3405889" cy="436263"/>
            </a:xfrm>
            <a:prstGeom prst="chevron">
              <a:avLst/>
            </a:prstGeom>
            <a:pattFill prst="wdUpDiag">
              <a:fgClr>
                <a:schemeClr val="accent2">
                  <a:lumMod val="60000"/>
                  <a:lumOff val="40000"/>
                </a:schemeClr>
              </a:fgClr>
              <a:bgClr>
                <a:schemeClr val="bg1"/>
              </a:bgClr>
            </a:pattFill>
            <a:ln w="9525" cap="flat" cmpd="sng" algn="ctr">
              <a:no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sp>
          <p:nvSpPr>
            <p:cNvPr id="32" name="Rectangle 31">
              <a:extLst>
                <a:ext uri="{FF2B5EF4-FFF2-40B4-BE49-F238E27FC236}">
                  <a16:creationId xmlns:a16="http://schemas.microsoft.com/office/drawing/2014/main" id="{F5505EB1-00C8-354D-9A52-49B310F7FC0C}"/>
                </a:ext>
              </a:extLst>
            </p:cNvPr>
            <p:cNvSpPr/>
            <p:nvPr/>
          </p:nvSpPr>
          <p:spPr bwMode="auto">
            <a:xfrm>
              <a:off x="11324266" y="5398504"/>
              <a:ext cx="305502" cy="814388"/>
            </a:xfrm>
            <a:prstGeom prst="rect">
              <a:avLst/>
            </a:prstGeom>
            <a:solidFill>
              <a:schemeClr val="bg1"/>
            </a:solidFill>
            <a:ln w="9525" cap="flat" cmpd="sng" algn="ctr">
              <a:no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cxnSp>
          <p:nvCxnSpPr>
            <p:cNvPr id="33" name="Straight Connector 32">
              <a:extLst>
                <a:ext uri="{FF2B5EF4-FFF2-40B4-BE49-F238E27FC236}">
                  <a16:creationId xmlns:a16="http://schemas.microsoft.com/office/drawing/2014/main" id="{0C8217DB-4907-7349-BC3C-5F2E92B2339D}"/>
                </a:ext>
              </a:extLst>
            </p:cNvPr>
            <p:cNvCxnSpPr>
              <a:cxnSpLocks/>
            </p:cNvCxnSpPr>
            <p:nvPr/>
          </p:nvCxnSpPr>
          <p:spPr bwMode="auto">
            <a:xfrm flipV="1">
              <a:off x="11619564" y="5843724"/>
              <a:ext cx="114301" cy="218133"/>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8DB0BB36-7012-6E4E-9F77-B318C4E0A2D4}"/>
                </a:ext>
              </a:extLst>
            </p:cNvPr>
            <p:cNvCxnSpPr>
              <a:cxnSpLocks/>
            </p:cNvCxnSpPr>
            <p:nvPr/>
          </p:nvCxnSpPr>
          <p:spPr bwMode="auto">
            <a:xfrm>
              <a:off x="11624326" y="5647517"/>
              <a:ext cx="114301" cy="218133"/>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
          <p:nvSpPr>
            <p:cNvPr id="35" name="Chevron 34">
              <a:extLst>
                <a:ext uri="{FF2B5EF4-FFF2-40B4-BE49-F238E27FC236}">
                  <a16:creationId xmlns:a16="http://schemas.microsoft.com/office/drawing/2014/main" id="{204FB6BD-6CF1-5545-AD78-61F5F29442F7}"/>
                </a:ext>
              </a:extLst>
            </p:cNvPr>
            <p:cNvSpPr/>
            <p:nvPr/>
          </p:nvSpPr>
          <p:spPr bwMode="auto">
            <a:xfrm>
              <a:off x="8511348" y="4411138"/>
              <a:ext cx="3405889" cy="436263"/>
            </a:xfrm>
            <a:prstGeom prst="chevron">
              <a:avLst/>
            </a:prstGeom>
            <a:pattFill prst="wdUpDiag">
              <a:fgClr>
                <a:schemeClr val="accent2">
                  <a:lumMod val="40000"/>
                  <a:lumOff val="60000"/>
                </a:schemeClr>
              </a:fgClr>
              <a:bgClr>
                <a:schemeClr val="bg1"/>
              </a:bgClr>
            </a:pattFill>
            <a:ln w="9525" cap="flat" cmpd="sng" algn="ctr">
              <a:no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sp>
          <p:nvSpPr>
            <p:cNvPr id="36" name="Rectangle 35">
              <a:extLst>
                <a:ext uri="{FF2B5EF4-FFF2-40B4-BE49-F238E27FC236}">
                  <a16:creationId xmlns:a16="http://schemas.microsoft.com/office/drawing/2014/main" id="{1D746066-50FE-D645-A045-76A00A83B3C0}"/>
                </a:ext>
              </a:extLst>
            </p:cNvPr>
            <p:cNvSpPr/>
            <p:nvPr/>
          </p:nvSpPr>
          <p:spPr bwMode="auto">
            <a:xfrm>
              <a:off x="8284931" y="4201401"/>
              <a:ext cx="305502" cy="814388"/>
            </a:xfrm>
            <a:prstGeom prst="rect">
              <a:avLst/>
            </a:prstGeom>
            <a:solidFill>
              <a:schemeClr val="bg1"/>
            </a:solidFill>
            <a:ln w="9525" cap="flat" cmpd="sng" algn="ctr">
              <a:no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cxnSp>
          <p:nvCxnSpPr>
            <p:cNvPr id="37" name="Straight Connector 36">
              <a:extLst>
                <a:ext uri="{FF2B5EF4-FFF2-40B4-BE49-F238E27FC236}">
                  <a16:creationId xmlns:a16="http://schemas.microsoft.com/office/drawing/2014/main" id="{64A4A825-BD4F-1040-ACF8-A7A24CA3E0C6}"/>
                </a:ext>
              </a:extLst>
            </p:cNvPr>
            <p:cNvCxnSpPr>
              <a:cxnSpLocks/>
            </p:cNvCxnSpPr>
            <p:nvPr/>
          </p:nvCxnSpPr>
          <p:spPr bwMode="auto">
            <a:xfrm flipV="1">
              <a:off x="8580230" y="4611921"/>
              <a:ext cx="114301" cy="218133"/>
            </a:xfrm>
            <a:prstGeom prst="line">
              <a:avLst/>
            </a:prstGeom>
            <a:solidFill>
              <a:schemeClr val="accent1"/>
            </a:solidFill>
            <a:ln w="38100" cap="flat" cmpd="sng" algn="ctr">
              <a:solidFill>
                <a:schemeClr val="accent2">
                  <a:lumMod val="40000"/>
                  <a:lumOff val="60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3AA059C-F73D-8640-B662-A8686D37E415}"/>
                </a:ext>
              </a:extLst>
            </p:cNvPr>
            <p:cNvCxnSpPr>
              <a:cxnSpLocks/>
            </p:cNvCxnSpPr>
            <p:nvPr/>
          </p:nvCxnSpPr>
          <p:spPr bwMode="auto">
            <a:xfrm>
              <a:off x="8584992" y="4415714"/>
              <a:ext cx="114301" cy="218133"/>
            </a:xfrm>
            <a:prstGeom prst="line">
              <a:avLst/>
            </a:prstGeom>
            <a:solidFill>
              <a:schemeClr val="accent1"/>
            </a:solidFill>
            <a:ln w="38100" cap="flat" cmpd="sng" algn="ctr">
              <a:solidFill>
                <a:schemeClr val="accent2">
                  <a:lumMod val="40000"/>
                  <a:lumOff val="60000"/>
                </a:schemeClr>
              </a:solidFill>
              <a:prstDash val="solid"/>
              <a:round/>
              <a:headEnd type="none" w="med" len="med"/>
              <a:tailEnd type="none" w="med" len="med"/>
            </a:ln>
            <a:effectLst/>
          </p:spPr>
        </p:cxnSp>
        <p:sp>
          <p:nvSpPr>
            <p:cNvPr id="39" name="Chevron 38">
              <a:extLst>
                <a:ext uri="{FF2B5EF4-FFF2-40B4-BE49-F238E27FC236}">
                  <a16:creationId xmlns:a16="http://schemas.microsoft.com/office/drawing/2014/main" id="{F9431069-87AC-7C49-8AEB-FA0B74723FD4}"/>
                </a:ext>
              </a:extLst>
            </p:cNvPr>
            <p:cNvSpPr/>
            <p:nvPr/>
          </p:nvSpPr>
          <p:spPr bwMode="auto">
            <a:xfrm>
              <a:off x="6574806" y="2896811"/>
              <a:ext cx="3405889" cy="436263"/>
            </a:xfrm>
            <a:prstGeom prst="chevron">
              <a:avLst/>
            </a:prstGeom>
            <a:pattFill prst="wdUpDiag">
              <a:fgClr>
                <a:schemeClr val="accent2">
                  <a:lumMod val="20000"/>
                  <a:lumOff val="80000"/>
                </a:schemeClr>
              </a:fgClr>
              <a:bgClr>
                <a:schemeClr val="bg1"/>
              </a:bgClr>
            </a:pattFill>
            <a:ln w="9525" cap="flat" cmpd="sng" algn="ctr">
              <a:no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sp>
          <p:nvSpPr>
            <p:cNvPr id="40" name="Rectangle 39">
              <a:extLst>
                <a:ext uri="{FF2B5EF4-FFF2-40B4-BE49-F238E27FC236}">
                  <a16:creationId xmlns:a16="http://schemas.microsoft.com/office/drawing/2014/main" id="{51A97296-F4F9-F344-8CDF-D59D4970F3C0}"/>
                </a:ext>
              </a:extLst>
            </p:cNvPr>
            <p:cNvSpPr/>
            <p:nvPr/>
          </p:nvSpPr>
          <p:spPr bwMode="auto">
            <a:xfrm>
              <a:off x="6348389" y="2687073"/>
              <a:ext cx="305502" cy="814388"/>
            </a:xfrm>
            <a:prstGeom prst="rect">
              <a:avLst/>
            </a:prstGeom>
            <a:solidFill>
              <a:schemeClr val="bg1"/>
            </a:solidFill>
            <a:ln w="9525" cap="flat" cmpd="sng" algn="ctr">
              <a:no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cxnSp>
          <p:nvCxnSpPr>
            <p:cNvPr id="41" name="Straight Connector 40">
              <a:extLst>
                <a:ext uri="{FF2B5EF4-FFF2-40B4-BE49-F238E27FC236}">
                  <a16:creationId xmlns:a16="http://schemas.microsoft.com/office/drawing/2014/main" id="{C31FCF18-A929-194F-8121-6C44D3FE7C72}"/>
                </a:ext>
              </a:extLst>
            </p:cNvPr>
            <p:cNvCxnSpPr/>
            <p:nvPr/>
          </p:nvCxnSpPr>
          <p:spPr bwMode="auto">
            <a:xfrm>
              <a:off x="728663" y="3315723"/>
              <a:ext cx="5929312" cy="0"/>
            </a:xfrm>
            <a:prstGeom prst="line">
              <a:avLst/>
            </a:prstGeom>
            <a:solidFill>
              <a:schemeClr val="accent1"/>
            </a:solidFill>
            <a:ln w="38100" cap="flat" cmpd="sng" algn="ctr">
              <a:solidFill>
                <a:schemeClr val="accent2">
                  <a:lumMod val="20000"/>
                  <a:lumOff val="80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F74655D-E63A-8845-B002-7CEB8DA12E7D}"/>
                </a:ext>
              </a:extLst>
            </p:cNvPr>
            <p:cNvCxnSpPr>
              <a:cxnSpLocks/>
            </p:cNvCxnSpPr>
            <p:nvPr/>
          </p:nvCxnSpPr>
          <p:spPr bwMode="auto">
            <a:xfrm flipV="1">
              <a:off x="6643687" y="3097594"/>
              <a:ext cx="114301" cy="218133"/>
            </a:xfrm>
            <a:prstGeom prst="line">
              <a:avLst/>
            </a:prstGeom>
            <a:solidFill>
              <a:schemeClr val="accent1"/>
            </a:solidFill>
            <a:ln w="38100" cap="flat" cmpd="sng" algn="ctr">
              <a:solidFill>
                <a:schemeClr val="accent2">
                  <a:lumMod val="20000"/>
                  <a:lumOff val="80000"/>
                </a:schemeClr>
              </a:solidFill>
              <a:prstDash val="solid"/>
              <a:round/>
              <a:headEnd type="none" w="med" len="med"/>
              <a:tailEnd type="none" w="med" len="med"/>
            </a:ln>
            <a:effectLst/>
          </p:spPr>
        </p:cxnSp>
        <p:sp>
          <p:nvSpPr>
            <p:cNvPr id="43" name="TextBox 42">
              <a:extLst>
                <a:ext uri="{FF2B5EF4-FFF2-40B4-BE49-F238E27FC236}">
                  <a16:creationId xmlns:a16="http://schemas.microsoft.com/office/drawing/2014/main" id="{26E810B9-3276-7048-8590-0E900C66AB03}"/>
                </a:ext>
              </a:extLst>
            </p:cNvPr>
            <p:cNvSpPr txBox="1"/>
            <p:nvPr/>
          </p:nvSpPr>
          <p:spPr>
            <a:xfrm>
              <a:off x="728662" y="2901387"/>
              <a:ext cx="4360053" cy="436266"/>
            </a:xfrm>
            <a:prstGeom prst="rect">
              <a:avLst/>
            </a:prstGeom>
            <a:noFill/>
          </p:spPr>
          <p:txBody>
            <a:bodyPr wrap="none" rtlCol="0">
              <a:spAutoFit/>
            </a:bodyPr>
            <a:lstStyle/>
            <a:p>
              <a:r>
                <a:rPr lang="en-US" sz="1333" b="1">
                  <a:latin typeface="+mj-lt"/>
                  <a:cs typeface="Myriad Pro"/>
                </a:rPr>
                <a:t>Birth of Artificial Intelligence</a:t>
              </a:r>
            </a:p>
          </p:txBody>
        </p:sp>
        <p:sp>
          <p:nvSpPr>
            <p:cNvPr id="44" name="TextBox 43">
              <a:extLst>
                <a:ext uri="{FF2B5EF4-FFF2-40B4-BE49-F238E27FC236}">
                  <a16:creationId xmlns:a16="http://schemas.microsoft.com/office/drawing/2014/main" id="{EA0079F2-6617-AD4C-BBEE-CDEA18491C21}"/>
                </a:ext>
              </a:extLst>
            </p:cNvPr>
            <p:cNvSpPr txBox="1"/>
            <p:nvPr/>
          </p:nvSpPr>
          <p:spPr>
            <a:xfrm>
              <a:off x="728662" y="3345315"/>
              <a:ext cx="5665400" cy="1037952"/>
            </a:xfrm>
            <a:prstGeom prst="rect">
              <a:avLst/>
            </a:prstGeom>
            <a:noFill/>
          </p:spPr>
          <p:txBody>
            <a:bodyPr wrap="none" rtlCol="0">
              <a:spAutoFit/>
            </a:bodyPr>
            <a:lstStyle/>
            <a:p>
              <a:pPr marL="132481" indent="-132481">
                <a:buFont typeface="Arial"/>
                <a:buChar char="•"/>
              </a:pPr>
              <a:r>
                <a:rPr lang="en-US" sz="1333" dirty="0">
                  <a:latin typeface="+mj-lt"/>
                  <a:cs typeface="Myriad Pro"/>
                </a:rPr>
                <a:t>Cybernetics and early neural networks</a:t>
              </a:r>
            </a:p>
            <a:p>
              <a:pPr marL="132481" indent="-132481">
                <a:buFont typeface="Arial"/>
                <a:buChar char="•"/>
              </a:pPr>
              <a:r>
                <a:rPr lang="en-US" sz="1333" dirty="0">
                  <a:latin typeface="+mj-lt"/>
                  <a:cs typeface="Myriad Pro"/>
                </a:rPr>
                <a:t>Turing test</a:t>
              </a:r>
            </a:p>
            <a:p>
              <a:pPr marL="132481" indent="-132481">
                <a:buFont typeface="Arial"/>
                <a:buChar char="•"/>
              </a:pPr>
              <a:r>
                <a:rPr lang="en-US" sz="1333" dirty="0">
                  <a:latin typeface="+mj-lt"/>
                  <a:cs typeface="Myriad Pro"/>
                </a:rPr>
                <a:t>Symbolic reasoning</a:t>
              </a:r>
            </a:p>
          </p:txBody>
        </p:sp>
        <p:cxnSp>
          <p:nvCxnSpPr>
            <p:cNvPr id="45" name="Straight Connector 44">
              <a:extLst>
                <a:ext uri="{FF2B5EF4-FFF2-40B4-BE49-F238E27FC236}">
                  <a16:creationId xmlns:a16="http://schemas.microsoft.com/office/drawing/2014/main" id="{2AC1B2AB-1338-8841-8357-4053E344AEA7}"/>
                </a:ext>
              </a:extLst>
            </p:cNvPr>
            <p:cNvCxnSpPr>
              <a:cxnSpLocks/>
            </p:cNvCxnSpPr>
            <p:nvPr/>
          </p:nvCxnSpPr>
          <p:spPr bwMode="auto">
            <a:xfrm>
              <a:off x="6648450" y="2901387"/>
              <a:ext cx="114301" cy="218133"/>
            </a:xfrm>
            <a:prstGeom prst="line">
              <a:avLst/>
            </a:prstGeom>
            <a:solidFill>
              <a:schemeClr val="accent1"/>
            </a:solidFill>
            <a:ln w="38100" cap="flat" cmpd="sng" algn="ctr">
              <a:solidFill>
                <a:schemeClr val="accent2">
                  <a:lumMod val="20000"/>
                  <a:lumOff val="80000"/>
                </a:schemeClr>
              </a:solidFill>
              <a:prstDash val="solid"/>
              <a:round/>
              <a:headEnd type="none" w="med" len="med"/>
              <a:tailEnd type="none" w="med" len="med"/>
            </a:ln>
            <a:effectLst/>
          </p:spPr>
        </p:cxnSp>
        <p:sp>
          <p:nvSpPr>
            <p:cNvPr id="46" name="TextBox 45">
              <a:extLst>
                <a:ext uri="{FF2B5EF4-FFF2-40B4-BE49-F238E27FC236}">
                  <a16:creationId xmlns:a16="http://schemas.microsoft.com/office/drawing/2014/main" id="{D02E7AB3-7AB2-424F-AAA0-79D5802DE209}"/>
                </a:ext>
              </a:extLst>
            </p:cNvPr>
            <p:cNvSpPr txBox="1"/>
            <p:nvPr/>
          </p:nvSpPr>
          <p:spPr>
            <a:xfrm>
              <a:off x="5252189" y="2901387"/>
              <a:ext cx="1551014" cy="436266"/>
            </a:xfrm>
            <a:prstGeom prst="rect">
              <a:avLst/>
            </a:prstGeom>
            <a:noFill/>
          </p:spPr>
          <p:txBody>
            <a:bodyPr wrap="none" rtlCol="0">
              <a:spAutoFit/>
            </a:bodyPr>
            <a:lstStyle/>
            <a:p>
              <a:r>
                <a:rPr lang="en-US" sz="1333">
                  <a:latin typeface="+mj-lt"/>
                  <a:cs typeface="Myriad Pro"/>
                </a:rPr>
                <a:t>1952-1974</a:t>
              </a:r>
            </a:p>
          </p:txBody>
        </p:sp>
        <p:cxnSp>
          <p:nvCxnSpPr>
            <p:cNvPr id="47" name="Straight Connector 46">
              <a:extLst>
                <a:ext uri="{FF2B5EF4-FFF2-40B4-BE49-F238E27FC236}">
                  <a16:creationId xmlns:a16="http://schemas.microsoft.com/office/drawing/2014/main" id="{1F1D24F1-E542-D240-9886-F9945D6C7E7D}"/>
                </a:ext>
              </a:extLst>
            </p:cNvPr>
            <p:cNvCxnSpPr>
              <a:cxnSpLocks/>
            </p:cNvCxnSpPr>
            <p:nvPr/>
          </p:nvCxnSpPr>
          <p:spPr bwMode="auto">
            <a:xfrm>
              <a:off x="728663" y="2901387"/>
              <a:ext cx="5929312" cy="0"/>
            </a:xfrm>
            <a:prstGeom prst="line">
              <a:avLst/>
            </a:prstGeom>
            <a:solidFill>
              <a:schemeClr val="accent1"/>
            </a:solidFill>
            <a:ln w="38100" cap="flat" cmpd="sng" algn="ctr">
              <a:solidFill>
                <a:schemeClr val="accent2">
                  <a:lumMod val="20000"/>
                  <a:lumOff val="80000"/>
                </a:schemeClr>
              </a:solidFill>
              <a:prstDash val="solid"/>
              <a:round/>
              <a:headEnd type="none" w="med" len="med"/>
              <a:tailEnd type="none" w="med" len="med"/>
            </a:ln>
            <a:effectLst/>
          </p:spPr>
        </p:cxnSp>
        <p:sp>
          <p:nvSpPr>
            <p:cNvPr id="48" name="TextBox 47">
              <a:extLst>
                <a:ext uri="{FF2B5EF4-FFF2-40B4-BE49-F238E27FC236}">
                  <a16:creationId xmlns:a16="http://schemas.microsoft.com/office/drawing/2014/main" id="{BB908D02-C64D-C441-9C4E-B573D2867896}"/>
                </a:ext>
              </a:extLst>
            </p:cNvPr>
            <p:cNvSpPr txBox="1"/>
            <p:nvPr/>
          </p:nvSpPr>
          <p:spPr>
            <a:xfrm>
              <a:off x="2652011" y="4426426"/>
              <a:ext cx="3058732" cy="436266"/>
            </a:xfrm>
            <a:prstGeom prst="rect">
              <a:avLst/>
            </a:prstGeom>
            <a:noFill/>
          </p:spPr>
          <p:txBody>
            <a:bodyPr wrap="none" rtlCol="0">
              <a:spAutoFit/>
            </a:bodyPr>
            <a:lstStyle/>
            <a:p>
              <a:r>
                <a:rPr lang="en-US" sz="1333" b="1">
                  <a:latin typeface="+mj-lt"/>
                  <a:cs typeface="Myriad Pro"/>
                </a:rPr>
                <a:t>First Evolution of AI</a:t>
              </a:r>
            </a:p>
          </p:txBody>
        </p:sp>
        <p:sp>
          <p:nvSpPr>
            <p:cNvPr id="49" name="TextBox 48">
              <a:extLst>
                <a:ext uri="{FF2B5EF4-FFF2-40B4-BE49-F238E27FC236}">
                  <a16:creationId xmlns:a16="http://schemas.microsoft.com/office/drawing/2014/main" id="{8DB38D78-D9F4-3141-AA52-C98983BFDC4E}"/>
                </a:ext>
              </a:extLst>
            </p:cNvPr>
            <p:cNvSpPr txBox="1"/>
            <p:nvPr/>
          </p:nvSpPr>
          <p:spPr>
            <a:xfrm>
              <a:off x="2652011" y="4889813"/>
              <a:ext cx="4316255" cy="737108"/>
            </a:xfrm>
            <a:prstGeom prst="rect">
              <a:avLst/>
            </a:prstGeom>
            <a:noFill/>
          </p:spPr>
          <p:txBody>
            <a:bodyPr wrap="none" rtlCol="0">
              <a:spAutoFit/>
            </a:bodyPr>
            <a:lstStyle/>
            <a:p>
              <a:pPr marL="132481" indent="-132481">
                <a:buFont typeface="Arial"/>
                <a:buChar char="•"/>
              </a:pPr>
              <a:r>
                <a:rPr lang="en-US" sz="1333">
                  <a:latin typeface="+mj-lt"/>
                  <a:cs typeface="Myriad Pro"/>
                </a:rPr>
                <a:t>Reasoning and classification</a:t>
              </a:r>
            </a:p>
            <a:p>
              <a:pPr marL="132481" indent="-132481">
                <a:buFont typeface="Arial"/>
                <a:buChar char="•"/>
              </a:pPr>
              <a:r>
                <a:rPr lang="en-US" sz="1333">
                  <a:latin typeface="+mj-lt"/>
                  <a:cs typeface="Myriad Pro"/>
                </a:rPr>
                <a:t>Data analytics</a:t>
              </a:r>
            </a:p>
          </p:txBody>
        </p:sp>
        <p:sp>
          <p:nvSpPr>
            <p:cNvPr id="50" name="TextBox 49">
              <a:extLst>
                <a:ext uri="{FF2B5EF4-FFF2-40B4-BE49-F238E27FC236}">
                  <a16:creationId xmlns:a16="http://schemas.microsoft.com/office/drawing/2014/main" id="{544A9347-F396-974C-9138-002830F731D2}"/>
                </a:ext>
              </a:extLst>
            </p:cNvPr>
            <p:cNvSpPr txBox="1"/>
            <p:nvPr/>
          </p:nvSpPr>
          <p:spPr>
            <a:xfrm>
              <a:off x="7175533" y="4426426"/>
              <a:ext cx="1591287" cy="436266"/>
            </a:xfrm>
            <a:prstGeom prst="rect">
              <a:avLst/>
            </a:prstGeom>
            <a:noFill/>
          </p:spPr>
          <p:txBody>
            <a:bodyPr wrap="none" rtlCol="0">
              <a:spAutoFit/>
            </a:bodyPr>
            <a:lstStyle/>
            <a:p>
              <a:r>
                <a:rPr lang="en-US" sz="1333">
                  <a:latin typeface="+mj-lt"/>
                  <a:cs typeface="Myriad Pro"/>
                </a:rPr>
                <a:t>1980-1987</a:t>
              </a:r>
            </a:p>
          </p:txBody>
        </p:sp>
        <p:cxnSp>
          <p:nvCxnSpPr>
            <p:cNvPr id="51" name="Straight Connector 50">
              <a:extLst>
                <a:ext uri="{FF2B5EF4-FFF2-40B4-BE49-F238E27FC236}">
                  <a16:creationId xmlns:a16="http://schemas.microsoft.com/office/drawing/2014/main" id="{6E29C543-6F69-A843-B610-9785F2BF67E2}"/>
                </a:ext>
              </a:extLst>
            </p:cNvPr>
            <p:cNvCxnSpPr>
              <a:cxnSpLocks/>
            </p:cNvCxnSpPr>
            <p:nvPr/>
          </p:nvCxnSpPr>
          <p:spPr bwMode="auto">
            <a:xfrm>
              <a:off x="714029" y="4426427"/>
              <a:ext cx="7867294" cy="0"/>
            </a:xfrm>
            <a:prstGeom prst="line">
              <a:avLst/>
            </a:prstGeom>
            <a:solidFill>
              <a:schemeClr val="accent1"/>
            </a:solidFill>
            <a:ln w="38100" cap="flat" cmpd="sng" algn="ctr">
              <a:solidFill>
                <a:schemeClr val="accent2">
                  <a:lumMod val="40000"/>
                  <a:lumOff val="60000"/>
                </a:scheme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9C7F05A4-B411-F84C-B81B-3A6B3A529FFD}"/>
                </a:ext>
              </a:extLst>
            </p:cNvPr>
            <p:cNvCxnSpPr>
              <a:cxnSpLocks/>
            </p:cNvCxnSpPr>
            <p:nvPr/>
          </p:nvCxnSpPr>
          <p:spPr bwMode="auto">
            <a:xfrm>
              <a:off x="5342562" y="6061854"/>
              <a:ext cx="6277519" cy="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
          <p:nvSpPr>
            <p:cNvPr id="53" name="TextBox 52">
              <a:extLst>
                <a:ext uri="{FF2B5EF4-FFF2-40B4-BE49-F238E27FC236}">
                  <a16:creationId xmlns:a16="http://schemas.microsoft.com/office/drawing/2014/main" id="{F0E2BFA4-5438-4D42-96E0-CB460FCA8C00}"/>
                </a:ext>
              </a:extLst>
            </p:cNvPr>
            <p:cNvSpPr txBox="1"/>
            <p:nvPr/>
          </p:nvSpPr>
          <p:spPr>
            <a:xfrm>
              <a:off x="5690769" y="5647518"/>
              <a:ext cx="3479082" cy="436266"/>
            </a:xfrm>
            <a:prstGeom prst="rect">
              <a:avLst/>
            </a:prstGeom>
            <a:noFill/>
          </p:spPr>
          <p:txBody>
            <a:bodyPr wrap="none" rtlCol="0">
              <a:spAutoFit/>
            </a:bodyPr>
            <a:lstStyle/>
            <a:p>
              <a:r>
                <a:rPr lang="en-US" sz="1333" b="1">
                  <a:latin typeface="+mj-lt"/>
                  <a:cs typeface="Myriad Pro"/>
                </a:rPr>
                <a:t>Second Evolution of AI</a:t>
              </a:r>
            </a:p>
          </p:txBody>
        </p:sp>
        <p:sp>
          <p:nvSpPr>
            <p:cNvPr id="54" name="TextBox 53">
              <a:extLst>
                <a:ext uri="{FF2B5EF4-FFF2-40B4-BE49-F238E27FC236}">
                  <a16:creationId xmlns:a16="http://schemas.microsoft.com/office/drawing/2014/main" id="{8E30FC97-C2BD-7C4F-8C98-1E707B323C65}"/>
                </a:ext>
              </a:extLst>
            </p:cNvPr>
            <p:cNvSpPr txBox="1"/>
            <p:nvPr/>
          </p:nvSpPr>
          <p:spPr>
            <a:xfrm>
              <a:off x="5690769" y="6197652"/>
              <a:ext cx="4376664" cy="737108"/>
            </a:xfrm>
            <a:prstGeom prst="rect">
              <a:avLst/>
            </a:prstGeom>
            <a:noFill/>
          </p:spPr>
          <p:txBody>
            <a:bodyPr wrap="none" rtlCol="0">
              <a:spAutoFit/>
            </a:bodyPr>
            <a:lstStyle/>
            <a:p>
              <a:pPr marL="132481" indent="-132481">
                <a:buFont typeface="Arial"/>
                <a:buChar char="•"/>
              </a:pPr>
              <a:r>
                <a:rPr lang="en-US" sz="1333">
                  <a:latin typeface="+mj-lt"/>
                  <a:cs typeface="Myriad Pro"/>
                </a:rPr>
                <a:t>‘Business intelligence’</a:t>
              </a:r>
            </a:p>
            <a:p>
              <a:pPr marL="132481" indent="-132481">
                <a:buFont typeface="Arial"/>
                <a:buChar char="•"/>
              </a:pPr>
              <a:r>
                <a:rPr lang="en-US" sz="1333">
                  <a:latin typeface="+mj-lt"/>
                  <a:cs typeface="Myriad Pro"/>
                </a:rPr>
                <a:t>Regression and classification</a:t>
              </a:r>
            </a:p>
          </p:txBody>
        </p:sp>
        <p:sp>
          <p:nvSpPr>
            <p:cNvPr id="55" name="TextBox 54">
              <a:extLst>
                <a:ext uri="{FF2B5EF4-FFF2-40B4-BE49-F238E27FC236}">
                  <a16:creationId xmlns:a16="http://schemas.microsoft.com/office/drawing/2014/main" id="{2A6C515B-5944-9342-98E1-4335ADEDA4EE}"/>
                </a:ext>
              </a:extLst>
            </p:cNvPr>
            <p:cNvSpPr txBox="1"/>
            <p:nvPr/>
          </p:nvSpPr>
          <p:spPr>
            <a:xfrm>
              <a:off x="10214292" y="5647518"/>
              <a:ext cx="1490604" cy="436266"/>
            </a:xfrm>
            <a:prstGeom prst="rect">
              <a:avLst/>
            </a:prstGeom>
            <a:noFill/>
          </p:spPr>
          <p:txBody>
            <a:bodyPr wrap="none" rtlCol="0">
              <a:spAutoFit/>
            </a:bodyPr>
            <a:lstStyle/>
            <a:p>
              <a:r>
                <a:rPr lang="en-US" sz="1333">
                  <a:latin typeface="+mj-lt"/>
                  <a:cs typeface="Myriad Pro"/>
                </a:rPr>
                <a:t>1993-2011</a:t>
              </a:r>
            </a:p>
          </p:txBody>
        </p:sp>
        <p:cxnSp>
          <p:nvCxnSpPr>
            <p:cNvPr id="56" name="Straight Connector 55">
              <a:extLst>
                <a:ext uri="{FF2B5EF4-FFF2-40B4-BE49-F238E27FC236}">
                  <a16:creationId xmlns:a16="http://schemas.microsoft.com/office/drawing/2014/main" id="{DC0D5BAB-73D9-7048-8A91-2EB49624F298}"/>
                </a:ext>
              </a:extLst>
            </p:cNvPr>
            <p:cNvCxnSpPr>
              <a:cxnSpLocks/>
            </p:cNvCxnSpPr>
            <p:nvPr/>
          </p:nvCxnSpPr>
          <p:spPr bwMode="auto">
            <a:xfrm>
              <a:off x="2376602" y="5647518"/>
              <a:ext cx="9243479" cy="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32B1F013-CFE9-3747-9B7F-028E20D1DDBA}"/>
                </a:ext>
              </a:extLst>
            </p:cNvPr>
            <p:cNvCxnSpPr>
              <a:cxnSpLocks/>
            </p:cNvCxnSpPr>
            <p:nvPr/>
          </p:nvCxnSpPr>
          <p:spPr bwMode="auto">
            <a:xfrm>
              <a:off x="8346902" y="7471973"/>
              <a:ext cx="6283499"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578696B9-F57A-4C43-A499-F6F8A61269F3}"/>
                </a:ext>
              </a:extLst>
            </p:cNvPr>
            <p:cNvCxnSpPr>
              <a:cxnSpLocks/>
            </p:cNvCxnSpPr>
            <p:nvPr/>
          </p:nvCxnSpPr>
          <p:spPr bwMode="auto">
            <a:xfrm flipV="1">
              <a:off x="14616113" y="7253844"/>
              <a:ext cx="114301" cy="218133"/>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59" name="TextBox 58">
              <a:extLst>
                <a:ext uri="{FF2B5EF4-FFF2-40B4-BE49-F238E27FC236}">
                  <a16:creationId xmlns:a16="http://schemas.microsoft.com/office/drawing/2014/main" id="{0268A10B-7883-9B4A-83A4-D19981075BB1}"/>
                </a:ext>
              </a:extLst>
            </p:cNvPr>
            <p:cNvSpPr txBox="1"/>
            <p:nvPr/>
          </p:nvSpPr>
          <p:spPr>
            <a:xfrm>
              <a:off x="8701088" y="7057635"/>
              <a:ext cx="3166967" cy="436266"/>
            </a:xfrm>
            <a:prstGeom prst="rect">
              <a:avLst/>
            </a:prstGeom>
            <a:noFill/>
          </p:spPr>
          <p:txBody>
            <a:bodyPr wrap="none" rtlCol="0">
              <a:spAutoFit/>
            </a:bodyPr>
            <a:lstStyle/>
            <a:p>
              <a:r>
                <a:rPr lang="en-US" sz="1333" b="1">
                  <a:solidFill>
                    <a:schemeClr val="accent3"/>
                  </a:solidFill>
                  <a:latin typeface="+mj-lt"/>
                  <a:cs typeface="Myriad Pro"/>
                </a:rPr>
                <a:t>Third Evolution of AI</a:t>
              </a:r>
            </a:p>
          </p:txBody>
        </p:sp>
        <p:sp>
          <p:nvSpPr>
            <p:cNvPr id="60" name="TextBox 59">
              <a:extLst>
                <a:ext uri="{FF2B5EF4-FFF2-40B4-BE49-F238E27FC236}">
                  <a16:creationId xmlns:a16="http://schemas.microsoft.com/office/drawing/2014/main" id="{0F431215-CB7E-5B4B-A05F-8138707373E4}"/>
                </a:ext>
              </a:extLst>
            </p:cNvPr>
            <p:cNvSpPr txBox="1"/>
            <p:nvPr/>
          </p:nvSpPr>
          <p:spPr>
            <a:xfrm>
              <a:off x="8701088" y="7555722"/>
              <a:ext cx="6566508" cy="737108"/>
            </a:xfrm>
            <a:prstGeom prst="rect">
              <a:avLst/>
            </a:prstGeom>
            <a:noFill/>
          </p:spPr>
          <p:txBody>
            <a:bodyPr wrap="none" rtlCol="0">
              <a:spAutoFit/>
            </a:bodyPr>
            <a:lstStyle/>
            <a:p>
              <a:pPr marL="132481" indent="-132481">
                <a:buFont typeface="Arial"/>
                <a:buChar char="•"/>
              </a:pPr>
              <a:r>
                <a:rPr lang="en-US" sz="1333">
                  <a:latin typeface="+mj-lt"/>
                  <a:cs typeface="Myriad Pro"/>
                </a:rPr>
                <a:t>Convolutional and recurrent neural networks</a:t>
              </a:r>
            </a:p>
            <a:p>
              <a:pPr marL="132481" indent="-132481">
                <a:buFont typeface="Arial"/>
                <a:buChar char="•"/>
              </a:pPr>
              <a:r>
                <a:rPr lang="en-US" sz="1333">
                  <a:latin typeface="+mj-lt"/>
                  <a:cs typeface="Myriad Pro"/>
                </a:rPr>
                <a:t>Deep reinforcement learning</a:t>
              </a:r>
            </a:p>
          </p:txBody>
        </p:sp>
        <p:cxnSp>
          <p:nvCxnSpPr>
            <p:cNvPr id="61" name="Straight Connector 60">
              <a:extLst>
                <a:ext uri="{FF2B5EF4-FFF2-40B4-BE49-F238E27FC236}">
                  <a16:creationId xmlns:a16="http://schemas.microsoft.com/office/drawing/2014/main" id="{3C5AC2D5-395B-1A4E-8AB6-E3E84DAE4293}"/>
                </a:ext>
              </a:extLst>
            </p:cNvPr>
            <p:cNvCxnSpPr>
              <a:cxnSpLocks/>
            </p:cNvCxnSpPr>
            <p:nvPr/>
          </p:nvCxnSpPr>
          <p:spPr bwMode="auto">
            <a:xfrm>
              <a:off x="14620875" y="7040286"/>
              <a:ext cx="114301" cy="218133"/>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62" name="TextBox 61">
              <a:extLst>
                <a:ext uri="{FF2B5EF4-FFF2-40B4-BE49-F238E27FC236}">
                  <a16:creationId xmlns:a16="http://schemas.microsoft.com/office/drawing/2014/main" id="{5C374A58-A8B5-354B-8BF2-390C1C7FB43B}"/>
                </a:ext>
              </a:extLst>
            </p:cNvPr>
            <p:cNvSpPr txBox="1"/>
            <p:nvPr/>
          </p:nvSpPr>
          <p:spPr>
            <a:xfrm>
              <a:off x="12795990" y="7057636"/>
              <a:ext cx="2160143" cy="436266"/>
            </a:xfrm>
            <a:prstGeom prst="rect">
              <a:avLst/>
            </a:prstGeom>
            <a:noFill/>
          </p:spPr>
          <p:txBody>
            <a:bodyPr wrap="none" rtlCol="0">
              <a:spAutoFit/>
            </a:bodyPr>
            <a:lstStyle/>
            <a:p>
              <a:r>
                <a:rPr lang="en-US" sz="1333">
                  <a:solidFill>
                    <a:schemeClr val="accent3"/>
                  </a:solidFill>
                  <a:latin typeface="+mj-lt"/>
                  <a:cs typeface="Myriad Pro"/>
                </a:rPr>
                <a:t>2012 - Present</a:t>
              </a:r>
            </a:p>
          </p:txBody>
        </p:sp>
        <p:cxnSp>
          <p:nvCxnSpPr>
            <p:cNvPr id="63" name="Straight Connector 62">
              <a:extLst>
                <a:ext uri="{FF2B5EF4-FFF2-40B4-BE49-F238E27FC236}">
                  <a16:creationId xmlns:a16="http://schemas.microsoft.com/office/drawing/2014/main" id="{2CA3436E-7349-4F4D-A7FE-140840164DAF}"/>
                </a:ext>
              </a:extLst>
            </p:cNvPr>
            <p:cNvCxnSpPr>
              <a:cxnSpLocks/>
            </p:cNvCxnSpPr>
            <p:nvPr/>
          </p:nvCxnSpPr>
          <p:spPr bwMode="auto">
            <a:xfrm>
              <a:off x="12501563" y="7040286"/>
              <a:ext cx="2128837"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954E7057-322F-004B-A4BB-6835083861F4}"/>
                </a:ext>
              </a:extLst>
            </p:cNvPr>
            <p:cNvCxnSpPr>
              <a:cxnSpLocks/>
            </p:cNvCxnSpPr>
            <p:nvPr/>
          </p:nvCxnSpPr>
          <p:spPr bwMode="auto">
            <a:xfrm>
              <a:off x="5342562" y="7040284"/>
              <a:ext cx="7453428"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3EEC69A-0833-BC40-B046-5A60828DCADB}"/>
                </a:ext>
              </a:extLst>
            </p:cNvPr>
            <p:cNvCxnSpPr>
              <a:cxnSpLocks/>
            </p:cNvCxnSpPr>
            <p:nvPr/>
          </p:nvCxnSpPr>
          <p:spPr bwMode="auto">
            <a:xfrm>
              <a:off x="2372355" y="4830055"/>
              <a:ext cx="6230715" cy="0"/>
            </a:xfrm>
            <a:prstGeom prst="line">
              <a:avLst/>
            </a:prstGeom>
            <a:solidFill>
              <a:schemeClr val="accent1"/>
            </a:solidFill>
            <a:ln w="38100" cap="flat" cmpd="sng" algn="ctr">
              <a:solidFill>
                <a:schemeClr val="accent2">
                  <a:lumMod val="40000"/>
                  <a:lumOff val="60000"/>
                </a:schemeClr>
              </a:solidFill>
              <a:prstDash val="solid"/>
              <a:round/>
              <a:headEnd type="none" w="med" len="med"/>
              <a:tailEnd type="none" w="med" len="med"/>
            </a:ln>
            <a:effectLst/>
          </p:spPr>
        </p:cxnSp>
        <p:sp>
          <p:nvSpPr>
            <p:cNvPr id="66" name="Triangle 65">
              <a:extLst>
                <a:ext uri="{FF2B5EF4-FFF2-40B4-BE49-F238E27FC236}">
                  <a16:creationId xmlns:a16="http://schemas.microsoft.com/office/drawing/2014/main" id="{7B4C28FC-D121-C945-B214-A78637F4A7BA}"/>
                </a:ext>
              </a:extLst>
            </p:cNvPr>
            <p:cNvSpPr/>
            <p:nvPr/>
          </p:nvSpPr>
          <p:spPr bwMode="auto">
            <a:xfrm rot="5400000">
              <a:off x="1899366" y="4894434"/>
              <a:ext cx="1230651" cy="284671"/>
            </a:xfrm>
            <a:prstGeom prst="triangle">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sp>
          <p:nvSpPr>
            <p:cNvPr id="67" name="Triangle 66">
              <a:extLst>
                <a:ext uri="{FF2B5EF4-FFF2-40B4-BE49-F238E27FC236}">
                  <a16:creationId xmlns:a16="http://schemas.microsoft.com/office/drawing/2014/main" id="{6390A5D6-8BF2-4946-A30A-1A705F1A8707}"/>
                </a:ext>
              </a:extLst>
            </p:cNvPr>
            <p:cNvSpPr/>
            <p:nvPr/>
          </p:nvSpPr>
          <p:spPr bwMode="auto">
            <a:xfrm rot="5400000">
              <a:off x="4811980" y="6204202"/>
              <a:ext cx="1366665" cy="305502"/>
            </a:xfrm>
            <a:prstGeom prst="triangle">
              <a:avLst/>
            </a:prstGeom>
            <a:solidFill>
              <a:schemeClr val="accent2">
                <a:lumMod val="60000"/>
                <a:lumOff val="40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sp>
          <p:nvSpPr>
            <p:cNvPr id="68" name="Triangle 67">
              <a:extLst>
                <a:ext uri="{FF2B5EF4-FFF2-40B4-BE49-F238E27FC236}">
                  <a16:creationId xmlns:a16="http://schemas.microsoft.com/office/drawing/2014/main" id="{BD2FCBF9-11BB-A747-9399-660496235540}"/>
                </a:ext>
              </a:extLst>
            </p:cNvPr>
            <p:cNvSpPr/>
            <p:nvPr/>
          </p:nvSpPr>
          <p:spPr bwMode="auto">
            <a:xfrm rot="5400000">
              <a:off x="7911239" y="7500566"/>
              <a:ext cx="1125497" cy="254172"/>
            </a:xfrm>
            <a:prstGeom prst="triangl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66242" tIns="33122" rIns="66242" bIns="33122" numCol="1" rtlCol="0" anchor="t" anchorCtr="0" compatLnSpc="1">
              <a:prstTxWarp prst="textNoShape">
                <a:avLst/>
              </a:prstTxWarp>
            </a:bodyPr>
            <a:lstStyle/>
            <a:p>
              <a:pPr defTabSz="662409"/>
              <a:endParaRPr lang="en-US" sz="1333">
                <a:latin typeface="+mj-lt"/>
              </a:endParaRPr>
            </a:p>
          </p:txBody>
        </p:sp>
      </p:grpSp>
      <p:sp>
        <p:nvSpPr>
          <p:cNvPr id="70" name="Slide Number Placeholder 1">
            <a:extLst>
              <a:ext uri="{FF2B5EF4-FFF2-40B4-BE49-F238E27FC236}">
                <a16:creationId xmlns:a16="http://schemas.microsoft.com/office/drawing/2014/main" id="{C29E8C15-31BD-4C05-835A-A5635A980F0C}"/>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10</a:t>
            </a:fld>
            <a:endParaRPr lang="en-US" sz="1200" dirty="0"/>
          </a:p>
        </p:txBody>
      </p:sp>
    </p:spTree>
    <p:extLst>
      <p:ext uri="{BB962C8B-B14F-4D97-AF65-F5344CB8AC3E}">
        <p14:creationId xmlns:p14="http://schemas.microsoft.com/office/powerpoint/2010/main" val="286396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5653"/>
            <a:ext cx="8722945" cy="400051"/>
          </a:xfrm>
        </p:spPr>
        <p:txBody>
          <a:bodyPr/>
          <a:lstStyle/>
          <a:p>
            <a:r>
              <a:rPr lang="en-US" dirty="0"/>
              <a:t>Artificial Intelligence Evolving towards Automated Learning &amp; Action</a:t>
            </a:r>
          </a:p>
        </p:txBody>
      </p:sp>
      <p:sp>
        <p:nvSpPr>
          <p:cNvPr id="3" name="Text Placeholder 2"/>
          <p:cNvSpPr>
            <a:spLocks noGrp="1"/>
          </p:cNvSpPr>
          <p:nvPr>
            <p:ph type="body" sz="quarter" idx="10"/>
          </p:nvPr>
        </p:nvSpPr>
        <p:spPr>
          <a:xfrm>
            <a:off x="570781" y="1124739"/>
            <a:ext cx="10985501" cy="400051"/>
          </a:xfrm>
        </p:spPr>
        <p:txBody>
          <a:bodyPr>
            <a:noAutofit/>
          </a:bodyPr>
          <a:lstStyle/>
          <a:p>
            <a:r>
              <a:rPr lang="en-US" sz="1600" dirty="0"/>
              <a:t>Continued advancement in software technologies is pushing the market from where a bulk of players are developing today towards more complex unsupervised machine learning, </a:t>
            </a:r>
          </a:p>
        </p:txBody>
      </p:sp>
      <p:sp>
        <p:nvSpPr>
          <p:cNvPr id="6" name="Slide Number Placeholder 5"/>
          <p:cNvSpPr>
            <a:spLocks noGrp="1"/>
          </p:cNvSpPr>
          <p:nvPr>
            <p:ph type="sldNum" sz="quarter" idx="14"/>
          </p:nvPr>
        </p:nvSpPr>
        <p:spPr>
          <a:xfrm>
            <a:off x="9163136" y="6432516"/>
            <a:ext cx="2844800" cy="365125"/>
          </a:xfrm>
          <a:prstGeom prst="rect">
            <a:avLst/>
          </a:prstGeom>
        </p:spPr>
        <p:txBody>
          <a:bodyPr vert="horz" lIns="0" tIns="0" rIns="0" bIns="0" rtlCol="0" anchor="ctr"/>
          <a:lstStyle>
            <a:defPPr>
              <a:defRPr lang="en-US"/>
            </a:defPPr>
            <a:lvl1pPr marL="0" algn="r" defTabSz="914400" rtl="0" eaLnBrk="1" latinLnBrk="0" hangingPunct="1">
              <a:defRPr sz="1067" kern="1200" baseline="0">
                <a:solidFill>
                  <a:schemeClr val="bg1"/>
                </a:solidFill>
                <a:latin typeface="+mn-lt"/>
                <a:ea typeface="+mn-ea"/>
                <a:cs typeface="Intel Clear Light" panose="020B04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556C5-CE8C-6547-B838-EA80C61A4AF7}" type="slidenum">
              <a:rPr lang="en-US" smtClean="0"/>
              <a:pPr/>
              <a:t>11</a:t>
            </a:fld>
            <a:endParaRPr lang="en-US"/>
          </a:p>
        </p:txBody>
      </p:sp>
      <p:grpSp>
        <p:nvGrpSpPr>
          <p:cNvPr id="16" name="Group 15">
            <a:extLst>
              <a:ext uri="{FF2B5EF4-FFF2-40B4-BE49-F238E27FC236}">
                <a16:creationId xmlns:a16="http://schemas.microsoft.com/office/drawing/2014/main" id="{20255CE6-6FCA-F943-BF60-E65B04DC3EE9}"/>
              </a:ext>
            </a:extLst>
          </p:cNvPr>
          <p:cNvGrpSpPr/>
          <p:nvPr/>
        </p:nvGrpSpPr>
        <p:grpSpPr>
          <a:xfrm>
            <a:off x="433704" y="1872161"/>
            <a:ext cx="10574607" cy="4192857"/>
            <a:chOff x="293036" y="1510620"/>
            <a:chExt cx="8101755" cy="2866827"/>
          </a:xfrm>
        </p:grpSpPr>
        <p:cxnSp>
          <p:nvCxnSpPr>
            <p:cNvPr id="8" name="Straight Connector 7">
              <a:extLst>
                <a:ext uri="{FF2B5EF4-FFF2-40B4-BE49-F238E27FC236}">
                  <a16:creationId xmlns:a16="http://schemas.microsoft.com/office/drawing/2014/main" id="{B46A59F3-4E49-B747-BD10-E771F7964EF7}"/>
                </a:ext>
              </a:extLst>
            </p:cNvPr>
            <p:cNvCxnSpPr>
              <a:cxnSpLocks/>
            </p:cNvCxnSpPr>
            <p:nvPr/>
          </p:nvCxnSpPr>
          <p:spPr>
            <a:xfrm flipV="1">
              <a:off x="960267" y="1510620"/>
              <a:ext cx="0" cy="86226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1172376-245B-0349-BF80-5CF0835B5F28}"/>
                </a:ext>
              </a:extLst>
            </p:cNvPr>
            <p:cNvSpPr txBox="1"/>
            <p:nvPr/>
          </p:nvSpPr>
          <p:spPr>
            <a:xfrm>
              <a:off x="5005454" y="1510620"/>
              <a:ext cx="2747646" cy="272903"/>
            </a:xfrm>
            <a:prstGeom prst="rect">
              <a:avLst/>
            </a:prstGeom>
            <a:noFill/>
          </p:spPr>
          <p:txBody>
            <a:bodyPr vert="horz" wrap="square" lIns="0" tIns="0" rIns="0" bIns="0" rtlCol="0">
              <a:noAutofit/>
            </a:bodyPr>
            <a:lstStyle/>
            <a:p>
              <a:pPr algn="r"/>
              <a:r>
                <a:rPr lang="en-US" sz="1867" b="1"/>
                <a:t>Advanced Machine Learning</a:t>
              </a:r>
            </a:p>
          </p:txBody>
        </p:sp>
        <p:sp>
          <p:nvSpPr>
            <p:cNvPr id="11" name="TextBox 10">
              <a:extLst>
                <a:ext uri="{FF2B5EF4-FFF2-40B4-BE49-F238E27FC236}">
                  <a16:creationId xmlns:a16="http://schemas.microsoft.com/office/drawing/2014/main" id="{EAAC9859-EEBA-454F-BD8A-AD18D30F11BA}"/>
                </a:ext>
              </a:extLst>
            </p:cNvPr>
            <p:cNvSpPr txBox="1"/>
            <p:nvPr/>
          </p:nvSpPr>
          <p:spPr>
            <a:xfrm>
              <a:off x="1038466" y="1510620"/>
              <a:ext cx="3151949" cy="272903"/>
            </a:xfrm>
            <a:prstGeom prst="rect">
              <a:avLst/>
            </a:prstGeom>
            <a:noFill/>
          </p:spPr>
          <p:txBody>
            <a:bodyPr vert="horz" wrap="square" lIns="0" tIns="0" rIns="0" bIns="0" rtlCol="0">
              <a:noAutofit/>
            </a:bodyPr>
            <a:lstStyle/>
            <a:p>
              <a:r>
                <a:rPr lang="en-US" sz="1867" b="1" dirty="0"/>
                <a:t>Traditional Machine Learning</a:t>
              </a:r>
            </a:p>
          </p:txBody>
        </p:sp>
        <p:sp>
          <p:nvSpPr>
            <p:cNvPr id="12" name="TextBox 11">
              <a:extLst>
                <a:ext uri="{FF2B5EF4-FFF2-40B4-BE49-F238E27FC236}">
                  <a16:creationId xmlns:a16="http://schemas.microsoft.com/office/drawing/2014/main" id="{EAD38139-449C-3749-991F-7809C5B28436}"/>
                </a:ext>
              </a:extLst>
            </p:cNvPr>
            <p:cNvSpPr txBox="1"/>
            <p:nvPr/>
          </p:nvSpPr>
          <p:spPr>
            <a:xfrm>
              <a:off x="1436169" y="2677129"/>
              <a:ext cx="906542" cy="260507"/>
            </a:xfrm>
            <a:prstGeom prst="rect">
              <a:avLst/>
            </a:prstGeom>
            <a:noFill/>
          </p:spPr>
          <p:txBody>
            <a:bodyPr vert="horz" wrap="square" lIns="0" tIns="0" rIns="0" bIns="0" rtlCol="0">
              <a:noAutofit/>
            </a:bodyPr>
            <a:lstStyle/>
            <a:p>
              <a:pPr algn="ctr"/>
              <a:r>
                <a:rPr lang="en-US" sz="1200" b="1">
                  <a:solidFill>
                    <a:srgbClr val="003C71"/>
                  </a:solidFill>
                </a:rPr>
                <a:t>Classification</a:t>
              </a:r>
            </a:p>
          </p:txBody>
        </p:sp>
        <p:sp>
          <p:nvSpPr>
            <p:cNvPr id="13" name="TextBox 12">
              <a:extLst>
                <a:ext uri="{FF2B5EF4-FFF2-40B4-BE49-F238E27FC236}">
                  <a16:creationId xmlns:a16="http://schemas.microsoft.com/office/drawing/2014/main" id="{1A8A9D36-2E32-AF4C-8B1C-57E011B41887}"/>
                </a:ext>
              </a:extLst>
            </p:cNvPr>
            <p:cNvSpPr txBox="1"/>
            <p:nvPr/>
          </p:nvSpPr>
          <p:spPr>
            <a:xfrm>
              <a:off x="2767336" y="2677818"/>
              <a:ext cx="745430" cy="260507"/>
            </a:xfrm>
            <a:prstGeom prst="rect">
              <a:avLst/>
            </a:prstGeom>
            <a:noFill/>
          </p:spPr>
          <p:txBody>
            <a:bodyPr vert="horz" wrap="square" lIns="0" tIns="0" rIns="0" bIns="0" rtlCol="0">
              <a:noAutofit/>
            </a:bodyPr>
            <a:lstStyle/>
            <a:p>
              <a:pPr algn="ctr"/>
              <a:r>
                <a:rPr lang="en-US" sz="1200" b="1">
                  <a:solidFill>
                    <a:srgbClr val="003C71"/>
                  </a:solidFill>
                </a:rPr>
                <a:t>Regression</a:t>
              </a:r>
            </a:p>
          </p:txBody>
        </p:sp>
        <p:cxnSp>
          <p:nvCxnSpPr>
            <p:cNvPr id="21" name="Straight Connector 20">
              <a:extLst>
                <a:ext uri="{FF2B5EF4-FFF2-40B4-BE49-F238E27FC236}">
                  <a16:creationId xmlns:a16="http://schemas.microsoft.com/office/drawing/2014/main" id="{B46A59F3-4E49-B747-BD10-E771F7964EF7}"/>
                </a:ext>
              </a:extLst>
            </p:cNvPr>
            <p:cNvCxnSpPr>
              <a:cxnSpLocks/>
            </p:cNvCxnSpPr>
            <p:nvPr/>
          </p:nvCxnSpPr>
          <p:spPr>
            <a:xfrm>
              <a:off x="432632" y="2882281"/>
              <a:ext cx="193626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46A59F3-4E49-B747-BD10-E771F7964EF7}"/>
                </a:ext>
              </a:extLst>
            </p:cNvPr>
            <p:cNvCxnSpPr>
              <a:cxnSpLocks/>
            </p:cNvCxnSpPr>
            <p:nvPr/>
          </p:nvCxnSpPr>
          <p:spPr>
            <a:xfrm>
              <a:off x="2749542" y="2877622"/>
              <a:ext cx="906541"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AD38139-449C-3749-991F-7809C5B28436}"/>
                </a:ext>
              </a:extLst>
            </p:cNvPr>
            <p:cNvSpPr txBox="1"/>
            <p:nvPr/>
          </p:nvSpPr>
          <p:spPr>
            <a:xfrm>
              <a:off x="1462356" y="2912525"/>
              <a:ext cx="906542" cy="260507"/>
            </a:xfrm>
            <a:prstGeom prst="rect">
              <a:avLst/>
            </a:prstGeom>
            <a:noFill/>
          </p:spPr>
          <p:txBody>
            <a:bodyPr vert="horz" wrap="square" lIns="0" tIns="0" rIns="0" bIns="0" rtlCol="0">
              <a:noAutofit/>
            </a:bodyPr>
            <a:lstStyle/>
            <a:p>
              <a:r>
                <a:rPr lang="en-US" sz="933">
                  <a:solidFill>
                    <a:schemeClr val="tx2">
                      <a:lumMod val="50000"/>
                    </a:schemeClr>
                  </a:solidFill>
                </a:rPr>
                <a:t>Outputs have a discreet set of outcomes</a:t>
              </a:r>
            </a:p>
          </p:txBody>
        </p:sp>
        <p:sp>
          <p:nvSpPr>
            <p:cNvPr id="30" name="TextBox 29">
              <a:extLst>
                <a:ext uri="{FF2B5EF4-FFF2-40B4-BE49-F238E27FC236}">
                  <a16:creationId xmlns:a16="http://schemas.microsoft.com/office/drawing/2014/main" id="{EAAC9859-EEBA-454F-BD8A-AD18D30F11BA}"/>
                </a:ext>
              </a:extLst>
            </p:cNvPr>
            <p:cNvSpPr txBox="1"/>
            <p:nvPr/>
          </p:nvSpPr>
          <p:spPr>
            <a:xfrm>
              <a:off x="1038466" y="1752118"/>
              <a:ext cx="3312594" cy="272903"/>
            </a:xfrm>
            <a:prstGeom prst="rect">
              <a:avLst/>
            </a:prstGeom>
            <a:noFill/>
          </p:spPr>
          <p:txBody>
            <a:bodyPr vert="horz" wrap="square" lIns="0" tIns="0" rIns="0" bIns="0" rtlCol="0">
              <a:noAutofit/>
            </a:bodyPr>
            <a:lstStyle/>
            <a:p>
              <a:pPr marL="228594" indent="-228594">
                <a:buFont typeface="Arial" charset="0"/>
                <a:buChar char="•"/>
              </a:pPr>
              <a:r>
                <a:rPr lang="en-US" sz="1333" dirty="0">
                  <a:solidFill>
                    <a:schemeClr val="tx2">
                      <a:lumMod val="50000"/>
                    </a:schemeClr>
                  </a:solidFill>
                </a:rPr>
                <a:t>Output is known</a:t>
              </a:r>
            </a:p>
            <a:p>
              <a:pPr marL="228594" indent="-228594">
                <a:buFont typeface="Arial" charset="0"/>
                <a:buChar char="•"/>
              </a:pPr>
              <a:r>
                <a:rPr lang="en-US" sz="1333" dirty="0">
                  <a:solidFill>
                    <a:schemeClr val="tx2">
                      <a:lumMod val="50000"/>
                    </a:schemeClr>
                  </a:solidFill>
                </a:rPr>
                <a:t>Least workload requirements</a:t>
              </a:r>
            </a:p>
            <a:p>
              <a:pPr marL="228594" indent="-228594">
                <a:buFont typeface="Arial" charset="0"/>
                <a:buChar char="•"/>
              </a:pPr>
              <a:endParaRPr lang="en-US" sz="1333" dirty="0">
                <a:solidFill>
                  <a:schemeClr val="tx2">
                    <a:lumMod val="50000"/>
                  </a:schemeClr>
                </a:solidFill>
              </a:endParaRPr>
            </a:p>
          </p:txBody>
        </p:sp>
        <p:sp>
          <p:nvSpPr>
            <p:cNvPr id="33" name="TextBox 32">
              <a:extLst>
                <a:ext uri="{FF2B5EF4-FFF2-40B4-BE49-F238E27FC236}">
                  <a16:creationId xmlns:a16="http://schemas.microsoft.com/office/drawing/2014/main" id="{EAAC9859-EEBA-454F-BD8A-AD18D30F11BA}"/>
                </a:ext>
              </a:extLst>
            </p:cNvPr>
            <p:cNvSpPr txBox="1"/>
            <p:nvPr/>
          </p:nvSpPr>
          <p:spPr>
            <a:xfrm>
              <a:off x="5421045" y="1756466"/>
              <a:ext cx="2601029" cy="272903"/>
            </a:xfrm>
            <a:prstGeom prst="rect">
              <a:avLst/>
            </a:prstGeom>
            <a:noFill/>
          </p:spPr>
          <p:txBody>
            <a:bodyPr vert="horz" wrap="square" lIns="0" tIns="0" rIns="0" bIns="0" rtlCol="0">
              <a:noAutofit/>
            </a:bodyPr>
            <a:lstStyle/>
            <a:p>
              <a:pPr marL="228594" indent="-228594">
                <a:buFont typeface="Arial" charset="0"/>
                <a:buChar char="•"/>
              </a:pPr>
              <a:r>
                <a:rPr lang="en-US" sz="1333">
                  <a:solidFill>
                    <a:schemeClr val="tx2">
                      <a:lumMod val="50000"/>
                    </a:schemeClr>
                  </a:solidFill>
                </a:rPr>
                <a:t>Output is unknown</a:t>
              </a:r>
            </a:p>
            <a:p>
              <a:pPr marL="228594" indent="-228594">
                <a:buFont typeface="Arial" charset="0"/>
                <a:buChar char="•"/>
              </a:pPr>
              <a:r>
                <a:rPr lang="en-US" sz="1333">
                  <a:solidFill>
                    <a:schemeClr val="tx2">
                      <a:lumMod val="50000"/>
                    </a:schemeClr>
                  </a:solidFill>
                </a:rPr>
                <a:t>Highest workload requirements</a:t>
              </a:r>
            </a:p>
            <a:p>
              <a:pPr marL="228594" indent="-228594">
                <a:buFont typeface="Arial" charset="0"/>
                <a:buChar char="•"/>
              </a:pPr>
              <a:endParaRPr lang="en-US" sz="1333">
                <a:solidFill>
                  <a:schemeClr val="tx2">
                    <a:lumMod val="50000"/>
                  </a:schemeClr>
                </a:solidFill>
              </a:endParaRPr>
            </a:p>
          </p:txBody>
        </p:sp>
        <p:cxnSp>
          <p:nvCxnSpPr>
            <p:cNvPr id="43" name="Straight Connector 42">
              <a:extLst>
                <a:ext uri="{FF2B5EF4-FFF2-40B4-BE49-F238E27FC236}">
                  <a16:creationId xmlns:a16="http://schemas.microsoft.com/office/drawing/2014/main" id="{B46A59F3-4E49-B747-BD10-E771F7964EF7}"/>
                </a:ext>
              </a:extLst>
            </p:cNvPr>
            <p:cNvCxnSpPr>
              <a:cxnSpLocks/>
            </p:cNvCxnSpPr>
            <p:nvPr/>
          </p:nvCxnSpPr>
          <p:spPr>
            <a:xfrm flipV="1">
              <a:off x="7829351" y="1510620"/>
              <a:ext cx="0" cy="86042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9BC6496-64C9-8A47-99A2-B3A3A3F968D4}"/>
                </a:ext>
              </a:extLst>
            </p:cNvPr>
            <p:cNvCxnSpPr>
              <a:cxnSpLocks/>
            </p:cNvCxnSpPr>
            <p:nvPr/>
          </p:nvCxnSpPr>
          <p:spPr>
            <a:xfrm>
              <a:off x="716684" y="2376518"/>
              <a:ext cx="7368234" cy="0"/>
            </a:xfrm>
            <a:prstGeom prst="line">
              <a:avLst/>
            </a:prstGeom>
            <a:ln>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46A59F3-4E49-B747-BD10-E771F7964EF7}"/>
                </a:ext>
              </a:extLst>
            </p:cNvPr>
            <p:cNvCxnSpPr>
              <a:cxnSpLocks/>
            </p:cNvCxnSpPr>
            <p:nvPr/>
          </p:nvCxnSpPr>
          <p:spPr>
            <a:xfrm flipV="1">
              <a:off x="1411016" y="2372891"/>
              <a:ext cx="0" cy="2004556"/>
            </a:xfrm>
            <a:prstGeom prst="line">
              <a:avLst/>
            </a:prstGeom>
            <a:ln w="19050">
              <a:solidFill>
                <a:schemeClr val="bg2"/>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46A59F3-4E49-B747-BD10-E771F7964EF7}"/>
                </a:ext>
              </a:extLst>
            </p:cNvPr>
            <p:cNvCxnSpPr>
              <a:cxnSpLocks/>
            </p:cNvCxnSpPr>
            <p:nvPr/>
          </p:nvCxnSpPr>
          <p:spPr>
            <a:xfrm flipV="1">
              <a:off x="2748226" y="2372889"/>
              <a:ext cx="0" cy="2004558"/>
            </a:xfrm>
            <a:prstGeom prst="line">
              <a:avLst/>
            </a:prstGeom>
            <a:ln w="19050">
              <a:solidFill>
                <a:schemeClr val="bg2"/>
              </a:solidFill>
              <a:tailEnd type="ova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EAD38139-449C-3749-991F-7809C5B28436}"/>
                </a:ext>
              </a:extLst>
            </p:cNvPr>
            <p:cNvSpPr txBox="1"/>
            <p:nvPr/>
          </p:nvSpPr>
          <p:spPr>
            <a:xfrm>
              <a:off x="2796515" y="2902578"/>
              <a:ext cx="906542" cy="260507"/>
            </a:xfrm>
            <a:prstGeom prst="rect">
              <a:avLst/>
            </a:prstGeom>
            <a:noFill/>
          </p:spPr>
          <p:txBody>
            <a:bodyPr vert="horz" wrap="square" lIns="0" tIns="0" rIns="0" bIns="0" rtlCol="0">
              <a:noAutofit/>
            </a:bodyPr>
            <a:lstStyle/>
            <a:p>
              <a:r>
                <a:rPr lang="en-US" sz="933">
                  <a:solidFill>
                    <a:schemeClr val="tx2">
                      <a:lumMod val="50000"/>
                    </a:schemeClr>
                  </a:solidFill>
                </a:rPr>
                <a:t>Outputs follow a linear path as inputs change (continuous)</a:t>
              </a:r>
            </a:p>
          </p:txBody>
        </p:sp>
        <p:sp>
          <p:nvSpPr>
            <p:cNvPr id="54" name="TextBox 53">
              <a:extLst>
                <a:ext uri="{FF2B5EF4-FFF2-40B4-BE49-F238E27FC236}">
                  <a16:creationId xmlns:a16="http://schemas.microsoft.com/office/drawing/2014/main" id="{1A8A9D36-2E32-AF4C-8B1C-57E011B41887}"/>
                </a:ext>
              </a:extLst>
            </p:cNvPr>
            <p:cNvSpPr txBox="1"/>
            <p:nvPr/>
          </p:nvSpPr>
          <p:spPr>
            <a:xfrm>
              <a:off x="6801205" y="2636449"/>
              <a:ext cx="1220870" cy="260507"/>
            </a:xfrm>
            <a:prstGeom prst="rect">
              <a:avLst/>
            </a:prstGeom>
            <a:noFill/>
          </p:spPr>
          <p:txBody>
            <a:bodyPr vert="horz" wrap="square" lIns="0" tIns="0" rIns="0" bIns="0" rtlCol="0">
              <a:noAutofit/>
            </a:bodyPr>
            <a:lstStyle/>
            <a:p>
              <a:r>
                <a:rPr lang="en-US" sz="933" b="1">
                  <a:solidFill>
                    <a:srgbClr val="003C71"/>
                  </a:solidFill>
                </a:rPr>
                <a:t>Deep Reinforcement Learning</a:t>
              </a:r>
            </a:p>
          </p:txBody>
        </p:sp>
        <p:cxnSp>
          <p:nvCxnSpPr>
            <p:cNvPr id="55" name="Straight Connector 54">
              <a:extLst>
                <a:ext uri="{FF2B5EF4-FFF2-40B4-BE49-F238E27FC236}">
                  <a16:creationId xmlns:a16="http://schemas.microsoft.com/office/drawing/2014/main" id="{B46A59F3-4E49-B747-BD10-E771F7964EF7}"/>
                </a:ext>
              </a:extLst>
            </p:cNvPr>
            <p:cNvCxnSpPr>
              <a:cxnSpLocks/>
            </p:cNvCxnSpPr>
            <p:nvPr/>
          </p:nvCxnSpPr>
          <p:spPr>
            <a:xfrm>
              <a:off x="6759857" y="2882280"/>
              <a:ext cx="1029364"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46A59F3-4E49-B747-BD10-E771F7964EF7}"/>
                </a:ext>
              </a:extLst>
            </p:cNvPr>
            <p:cNvCxnSpPr>
              <a:cxnSpLocks/>
            </p:cNvCxnSpPr>
            <p:nvPr/>
          </p:nvCxnSpPr>
          <p:spPr>
            <a:xfrm flipV="1">
              <a:off x="6759858" y="2372889"/>
              <a:ext cx="0" cy="2004558"/>
            </a:xfrm>
            <a:prstGeom prst="line">
              <a:avLst/>
            </a:prstGeom>
            <a:ln w="19050">
              <a:solidFill>
                <a:schemeClr val="bg2"/>
              </a:solidFill>
              <a:tailEnd type="ova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AD38139-449C-3749-991F-7809C5B28436}"/>
                </a:ext>
              </a:extLst>
            </p:cNvPr>
            <p:cNvSpPr txBox="1"/>
            <p:nvPr/>
          </p:nvSpPr>
          <p:spPr>
            <a:xfrm>
              <a:off x="6806830" y="2907236"/>
              <a:ext cx="906542" cy="260507"/>
            </a:xfrm>
            <a:prstGeom prst="rect">
              <a:avLst/>
            </a:prstGeom>
            <a:noFill/>
          </p:spPr>
          <p:txBody>
            <a:bodyPr vert="horz" wrap="square" lIns="0" tIns="0" rIns="0" bIns="0" rtlCol="0">
              <a:noAutofit/>
            </a:bodyPr>
            <a:lstStyle/>
            <a:p>
              <a:r>
                <a:rPr lang="en-US" sz="933">
                  <a:solidFill>
                    <a:schemeClr val="tx2">
                      <a:lumMod val="50000"/>
                    </a:schemeClr>
                  </a:solidFill>
                </a:rPr>
                <a:t>Agent learns from experience</a:t>
              </a:r>
            </a:p>
          </p:txBody>
        </p:sp>
        <p:sp>
          <p:nvSpPr>
            <p:cNvPr id="62" name="TextBox 61">
              <a:extLst>
                <a:ext uri="{FF2B5EF4-FFF2-40B4-BE49-F238E27FC236}">
                  <a16:creationId xmlns:a16="http://schemas.microsoft.com/office/drawing/2014/main" id="{EAD38139-449C-3749-991F-7809C5B28436}"/>
                </a:ext>
              </a:extLst>
            </p:cNvPr>
            <p:cNvSpPr txBox="1"/>
            <p:nvPr/>
          </p:nvSpPr>
          <p:spPr>
            <a:xfrm>
              <a:off x="432632" y="2677129"/>
              <a:ext cx="906542" cy="205152"/>
            </a:xfrm>
            <a:prstGeom prst="rect">
              <a:avLst/>
            </a:prstGeom>
            <a:noFill/>
          </p:spPr>
          <p:txBody>
            <a:bodyPr vert="horz" wrap="square" lIns="0" tIns="0" rIns="0" bIns="0" rtlCol="0">
              <a:noAutofit/>
            </a:bodyPr>
            <a:lstStyle/>
            <a:p>
              <a:r>
                <a:rPr lang="en-US" sz="1333">
                  <a:solidFill>
                    <a:srgbClr val="003C71"/>
                  </a:solidFill>
                </a:rPr>
                <a:t>Technology</a:t>
              </a:r>
            </a:p>
          </p:txBody>
        </p:sp>
        <p:sp>
          <p:nvSpPr>
            <p:cNvPr id="64" name="TextBox 63">
              <a:extLst>
                <a:ext uri="{FF2B5EF4-FFF2-40B4-BE49-F238E27FC236}">
                  <a16:creationId xmlns:a16="http://schemas.microsoft.com/office/drawing/2014/main" id="{EAD38139-449C-3749-991F-7809C5B28436}"/>
                </a:ext>
              </a:extLst>
            </p:cNvPr>
            <p:cNvSpPr txBox="1"/>
            <p:nvPr/>
          </p:nvSpPr>
          <p:spPr>
            <a:xfrm>
              <a:off x="428625" y="2934913"/>
              <a:ext cx="906542" cy="205152"/>
            </a:xfrm>
            <a:prstGeom prst="rect">
              <a:avLst/>
            </a:prstGeom>
            <a:noFill/>
          </p:spPr>
          <p:txBody>
            <a:bodyPr vert="horz" wrap="square" lIns="0" tIns="0" rIns="0" bIns="0" rtlCol="0">
              <a:noAutofit/>
            </a:bodyPr>
            <a:lstStyle/>
            <a:p>
              <a:r>
                <a:rPr lang="en-US" sz="1333">
                  <a:solidFill>
                    <a:srgbClr val="003C71"/>
                  </a:solidFill>
                </a:rPr>
                <a:t>Description</a:t>
              </a:r>
            </a:p>
          </p:txBody>
        </p:sp>
        <p:cxnSp>
          <p:nvCxnSpPr>
            <p:cNvPr id="65" name="Straight Connector 64">
              <a:extLst>
                <a:ext uri="{FF2B5EF4-FFF2-40B4-BE49-F238E27FC236}">
                  <a16:creationId xmlns:a16="http://schemas.microsoft.com/office/drawing/2014/main" id="{B46A59F3-4E49-B747-BD10-E771F7964EF7}"/>
                </a:ext>
              </a:extLst>
            </p:cNvPr>
            <p:cNvCxnSpPr>
              <a:cxnSpLocks/>
            </p:cNvCxnSpPr>
            <p:nvPr/>
          </p:nvCxnSpPr>
          <p:spPr>
            <a:xfrm>
              <a:off x="428625" y="3857367"/>
              <a:ext cx="1936266"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EAD38139-449C-3749-991F-7809C5B28436}"/>
                </a:ext>
              </a:extLst>
            </p:cNvPr>
            <p:cNvSpPr txBox="1"/>
            <p:nvPr/>
          </p:nvSpPr>
          <p:spPr>
            <a:xfrm>
              <a:off x="432632" y="3490846"/>
              <a:ext cx="906542" cy="205152"/>
            </a:xfrm>
            <a:prstGeom prst="rect">
              <a:avLst/>
            </a:prstGeom>
            <a:noFill/>
          </p:spPr>
          <p:txBody>
            <a:bodyPr vert="horz" wrap="square" lIns="0" tIns="0" rIns="0" bIns="0" rtlCol="0">
              <a:noAutofit/>
            </a:bodyPr>
            <a:lstStyle/>
            <a:p>
              <a:r>
                <a:rPr lang="en-US" sz="1333">
                  <a:solidFill>
                    <a:srgbClr val="003C71"/>
                  </a:solidFill>
                </a:rPr>
                <a:t>Example Use Case</a:t>
              </a:r>
            </a:p>
          </p:txBody>
        </p:sp>
        <p:sp>
          <p:nvSpPr>
            <p:cNvPr id="67" name="TextBox 66">
              <a:extLst>
                <a:ext uri="{FF2B5EF4-FFF2-40B4-BE49-F238E27FC236}">
                  <a16:creationId xmlns:a16="http://schemas.microsoft.com/office/drawing/2014/main" id="{EAD38139-449C-3749-991F-7809C5B28436}"/>
                </a:ext>
              </a:extLst>
            </p:cNvPr>
            <p:cNvSpPr txBox="1"/>
            <p:nvPr/>
          </p:nvSpPr>
          <p:spPr>
            <a:xfrm>
              <a:off x="419858" y="3942385"/>
              <a:ext cx="906542" cy="205152"/>
            </a:xfrm>
            <a:prstGeom prst="rect">
              <a:avLst/>
            </a:prstGeom>
            <a:noFill/>
          </p:spPr>
          <p:txBody>
            <a:bodyPr vert="horz" wrap="square" lIns="0" tIns="0" rIns="0" bIns="0" rtlCol="0">
              <a:noAutofit/>
            </a:bodyPr>
            <a:lstStyle/>
            <a:p>
              <a:r>
                <a:rPr lang="en-US" sz="1333" dirty="0">
                  <a:solidFill>
                    <a:srgbClr val="003C71"/>
                  </a:solidFill>
                </a:rPr>
                <a:t>Illustrative Players</a:t>
              </a:r>
            </a:p>
          </p:txBody>
        </p:sp>
        <p:cxnSp>
          <p:nvCxnSpPr>
            <p:cNvPr id="68" name="Straight Connector 67">
              <a:extLst>
                <a:ext uri="{FF2B5EF4-FFF2-40B4-BE49-F238E27FC236}">
                  <a16:creationId xmlns:a16="http://schemas.microsoft.com/office/drawing/2014/main" id="{B46A59F3-4E49-B747-BD10-E771F7964EF7}"/>
                </a:ext>
              </a:extLst>
            </p:cNvPr>
            <p:cNvCxnSpPr>
              <a:cxnSpLocks/>
            </p:cNvCxnSpPr>
            <p:nvPr/>
          </p:nvCxnSpPr>
          <p:spPr>
            <a:xfrm>
              <a:off x="428625" y="3425298"/>
              <a:ext cx="1936266"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46A59F3-4E49-B747-BD10-E771F7964EF7}"/>
                </a:ext>
              </a:extLst>
            </p:cNvPr>
            <p:cNvCxnSpPr>
              <a:cxnSpLocks/>
            </p:cNvCxnSpPr>
            <p:nvPr/>
          </p:nvCxnSpPr>
          <p:spPr>
            <a:xfrm>
              <a:off x="2747131" y="3420640"/>
              <a:ext cx="908952"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46A59F3-4E49-B747-BD10-E771F7964EF7}"/>
                </a:ext>
              </a:extLst>
            </p:cNvPr>
            <p:cNvCxnSpPr>
              <a:cxnSpLocks/>
            </p:cNvCxnSpPr>
            <p:nvPr/>
          </p:nvCxnSpPr>
          <p:spPr>
            <a:xfrm>
              <a:off x="2747131" y="3863580"/>
              <a:ext cx="908952"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46A59F3-4E49-B747-BD10-E771F7964EF7}"/>
                </a:ext>
              </a:extLst>
            </p:cNvPr>
            <p:cNvCxnSpPr>
              <a:cxnSpLocks/>
            </p:cNvCxnSpPr>
            <p:nvPr/>
          </p:nvCxnSpPr>
          <p:spPr>
            <a:xfrm>
              <a:off x="6759857" y="3423107"/>
              <a:ext cx="1069494"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46A59F3-4E49-B747-BD10-E771F7964EF7}"/>
                </a:ext>
              </a:extLst>
            </p:cNvPr>
            <p:cNvCxnSpPr>
              <a:cxnSpLocks/>
            </p:cNvCxnSpPr>
            <p:nvPr/>
          </p:nvCxnSpPr>
          <p:spPr>
            <a:xfrm>
              <a:off x="6759857" y="3866047"/>
              <a:ext cx="1069494"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4263605" y="2273128"/>
              <a:ext cx="220494" cy="195837"/>
            </a:xfrm>
            <a:prstGeom prst="chevr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4" name="Chevron 43"/>
            <p:cNvSpPr/>
            <p:nvPr/>
          </p:nvSpPr>
          <p:spPr>
            <a:xfrm>
              <a:off x="7913517" y="2273127"/>
              <a:ext cx="220494" cy="195837"/>
            </a:xfrm>
            <a:prstGeom prst="chevr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5" name="Chevron 44"/>
            <p:cNvSpPr/>
            <p:nvPr/>
          </p:nvSpPr>
          <p:spPr>
            <a:xfrm>
              <a:off x="613693" y="2269915"/>
              <a:ext cx="220494" cy="195837"/>
            </a:xfrm>
            <a:prstGeom prst="chevr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6" name="Chevron 45"/>
            <p:cNvSpPr/>
            <p:nvPr/>
          </p:nvSpPr>
          <p:spPr>
            <a:xfrm>
              <a:off x="2438649" y="2272294"/>
              <a:ext cx="220494" cy="195837"/>
            </a:xfrm>
            <a:prstGeom prst="chevr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47" name="Chevron 46"/>
            <p:cNvSpPr/>
            <p:nvPr/>
          </p:nvSpPr>
          <p:spPr>
            <a:xfrm>
              <a:off x="6088561" y="2278599"/>
              <a:ext cx="220494" cy="195837"/>
            </a:xfrm>
            <a:prstGeom prst="chevr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32" name="Picture 31">
              <a:extLst>
                <a:ext uri="{FF2B5EF4-FFF2-40B4-BE49-F238E27FC236}">
                  <a16:creationId xmlns:a16="http://schemas.microsoft.com/office/drawing/2014/main" id="{7D2DBE25-F26A-D645-96A6-2F8F921913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9244" y="4115150"/>
              <a:ext cx="399200" cy="215151"/>
            </a:xfrm>
            <a:prstGeom prst="rect">
              <a:avLst/>
            </a:prstGeom>
          </p:spPr>
        </p:pic>
        <p:pic>
          <p:nvPicPr>
            <p:cNvPr id="41" name="Picture 40">
              <a:extLst>
                <a:ext uri="{FF2B5EF4-FFF2-40B4-BE49-F238E27FC236}">
                  <a16:creationId xmlns:a16="http://schemas.microsoft.com/office/drawing/2014/main" id="{E1401707-30B8-BB48-A891-EE9CCD559F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9202" y="4135993"/>
              <a:ext cx="413724" cy="147970"/>
            </a:xfrm>
            <a:prstGeom prst="rect">
              <a:avLst/>
            </a:prstGeom>
          </p:spPr>
        </p:pic>
        <p:pic>
          <p:nvPicPr>
            <p:cNvPr id="50" name="Picture 49">
              <a:extLst>
                <a:ext uri="{FF2B5EF4-FFF2-40B4-BE49-F238E27FC236}">
                  <a16:creationId xmlns:a16="http://schemas.microsoft.com/office/drawing/2014/main" id="{0F251D6C-5B5A-9141-AAEF-42666A2932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5884" y="4116133"/>
              <a:ext cx="377040" cy="187690"/>
            </a:xfrm>
            <a:prstGeom prst="rect">
              <a:avLst/>
            </a:prstGeom>
          </p:spPr>
        </p:pic>
        <p:pic>
          <p:nvPicPr>
            <p:cNvPr id="59" name="Picture 58">
              <a:extLst>
                <a:ext uri="{FF2B5EF4-FFF2-40B4-BE49-F238E27FC236}">
                  <a16:creationId xmlns:a16="http://schemas.microsoft.com/office/drawing/2014/main" id="{DF6A1185-2B8E-EA49-897E-3A8127CF20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30670" y="3901358"/>
              <a:ext cx="424036" cy="184638"/>
            </a:xfrm>
            <a:prstGeom prst="rect">
              <a:avLst/>
            </a:prstGeom>
          </p:spPr>
        </p:pic>
        <p:sp>
          <p:nvSpPr>
            <p:cNvPr id="60" name="TextBox 59">
              <a:extLst>
                <a:ext uri="{FF2B5EF4-FFF2-40B4-BE49-F238E27FC236}">
                  <a16:creationId xmlns:a16="http://schemas.microsoft.com/office/drawing/2014/main" id="{A8E784C4-F739-B641-943B-7BD9445C20BA}"/>
                </a:ext>
              </a:extLst>
            </p:cNvPr>
            <p:cNvSpPr txBox="1"/>
            <p:nvPr/>
          </p:nvSpPr>
          <p:spPr>
            <a:xfrm>
              <a:off x="4134741" y="2628857"/>
              <a:ext cx="1011571" cy="260507"/>
            </a:xfrm>
            <a:prstGeom prst="rect">
              <a:avLst/>
            </a:prstGeom>
            <a:noFill/>
          </p:spPr>
          <p:txBody>
            <a:bodyPr vert="horz" wrap="square" lIns="0" tIns="0" rIns="0" bIns="0" rtlCol="0">
              <a:noAutofit/>
            </a:bodyPr>
            <a:lstStyle/>
            <a:p>
              <a:r>
                <a:rPr lang="en-US" sz="933" b="1">
                  <a:solidFill>
                    <a:srgbClr val="003C71"/>
                  </a:solidFill>
                </a:rPr>
                <a:t>Convolutional Neural Networks</a:t>
              </a:r>
            </a:p>
          </p:txBody>
        </p:sp>
        <p:cxnSp>
          <p:nvCxnSpPr>
            <p:cNvPr id="61" name="Straight Connector 60">
              <a:extLst>
                <a:ext uri="{FF2B5EF4-FFF2-40B4-BE49-F238E27FC236}">
                  <a16:creationId xmlns:a16="http://schemas.microsoft.com/office/drawing/2014/main" id="{12CD4798-22CA-BE40-B9D9-61D289C77DE5}"/>
                </a:ext>
              </a:extLst>
            </p:cNvPr>
            <p:cNvCxnSpPr>
              <a:cxnSpLocks/>
            </p:cNvCxnSpPr>
            <p:nvPr/>
          </p:nvCxnSpPr>
          <p:spPr>
            <a:xfrm>
              <a:off x="4084798" y="2876809"/>
              <a:ext cx="1029364"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D63766A-D6CB-D74C-8E52-1E8250DBB32F}"/>
                </a:ext>
              </a:extLst>
            </p:cNvPr>
            <p:cNvCxnSpPr>
              <a:cxnSpLocks/>
            </p:cNvCxnSpPr>
            <p:nvPr/>
          </p:nvCxnSpPr>
          <p:spPr>
            <a:xfrm flipV="1">
              <a:off x="4085436" y="2377224"/>
              <a:ext cx="0" cy="2000223"/>
            </a:xfrm>
            <a:prstGeom prst="line">
              <a:avLst/>
            </a:prstGeom>
            <a:ln w="19050">
              <a:solidFill>
                <a:schemeClr val="bg2"/>
              </a:solidFill>
              <a:tailEnd type="ova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737E9A5E-AD45-D449-9A96-B578F593CD1F}"/>
                </a:ext>
              </a:extLst>
            </p:cNvPr>
            <p:cNvSpPr txBox="1"/>
            <p:nvPr/>
          </p:nvSpPr>
          <p:spPr>
            <a:xfrm>
              <a:off x="4131770" y="2901765"/>
              <a:ext cx="1069661" cy="260507"/>
            </a:xfrm>
            <a:prstGeom prst="rect">
              <a:avLst/>
            </a:prstGeom>
            <a:noFill/>
          </p:spPr>
          <p:txBody>
            <a:bodyPr vert="horz" wrap="square" lIns="0" tIns="0" rIns="0" bIns="0" rtlCol="0">
              <a:noAutofit/>
            </a:bodyPr>
            <a:lstStyle/>
            <a:p>
              <a:r>
                <a:rPr lang="en-US" sz="933">
                  <a:solidFill>
                    <a:schemeClr val="tx2">
                      <a:lumMod val="50000"/>
                    </a:schemeClr>
                  </a:solidFill>
                </a:rPr>
                <a:t>Class of deep ANNs designed specifically to analyze visual imagery</a:t>
              </a:r>
            </a:p>
          </p:txBody>
        </p:sp>
        <p:cxnSp>
          <p:nvCxnSpPr>
            <p:cNvPr id="74" name="Straight Connector 73">
              <a:extLst>
                <a:ext uri="{FF2B5EF4-FFF2-40B4-BE49-F238E27FC236}">
                  <a16:creationId xmlns:a16="http://schemas.microsoft.com/office/drawing/2014/main" id="{103B5AB8-E28B-D14D-AE6C-950B663BE448}"/>
                </a:ext>
              </a:extLst>
            </p:cNvPr>
            <p:cNvCxnSpPr>
              <a:cxnSpLocks/>
            </p:cNvCxnSpPr>
            <p:nvPr/>
          </p:nvCxnSpPr>
          <p:spPr>
            <a:xfrm>
              <a:off x="4084798" y="3417636"/>
              <a:ext cx="1069494"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C082600E-01B2-D948-B14D-6B8BB881C3D3}"/>
                </a:ext>
              </a:extLst>
            </p:cNvPr>
            <p:cNvCxnSpPr>
              <a:cxnSpLocks/>
            </p:cNvCxnSpPr>
            <p:nvPr/>
          </p:nvCxnSpPr>
          <p:spPr>
            <a:xfrm>
              <a:off x="4084798" y="3860576"/>
              <a:ext cx="1069494"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1" name="Picture 80">
              <a:extLst>
                <a:ext uri="{FF2B5EF4-FFF2-40B4-BE49-F238E27FC236}">
                  <a16:creationId xmlns:a16="http://schemas.microsoft.com/office/drawing/2014/main" id="{EEADAC1D-92C2-744F-94DE-0A91A7A005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0416" y="4149892"/>
              <a:ext cx="421590" cy="118546"/>
            </a:xfrm>
            <a:prstGeom prst="rect">
              <a:avLst/>
            </a:prstGeom>
          </p:spPr>
        </p:pic>
        <p:pic>
          <p:nvPicPr>
            <p:cNvPr id="82" name="Picture 81">
              <a:extLst>
                <a:ext uri="{FF2B5EF4-FFF2-40B4-BE49-F238E27FC236}">
                  <a16:creationId xmlns:a16="http://schemas.microsoft.com/office/drawing/2014/main" id="{33CA79DC-CDB7-B249-8FA1-ABEB30A658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64077" y="4142652"/>
              <a:ext cx="537355" cy="133026"/>
            </a:xfrm>
            <a:prstGeom prst="rect">
              <a:avLst/>
            </a:prstGeom>
          </p:spPr>
        </p:pic>
        <p:cxnSp>
          <p:nvCxnSpPr>
            <p:cNvPr id="84" name="Straight Connector 83">
              <a:extLst>
                <a:ext uri="{FF2B5EF4-FFF2-40B4-BE49-F238E27FC236}">
                  <a16:creationId xmlns:a16="http://schemas.microsoft.com/office/drawing/2014/main" id="{1087269D-FDEA-D442-9B46-D3F807138A28}"/>
                </a:ext>
              </a:extLst>
            </p:cNvPr>
            <p:cNvCxnSpPr>
              <a:cxnSpLocks/>
            </p:cNvCxnSpPr>
            <p:nvPr/>
          </p:nvCxnSpPr>
          <p:spPr>
            <a:xfrm>
              <a:off x="5421046" y="2868222"/>
              <a:ext cx="1029364"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D5CD79B-A537-A346-AAFE-9BF1542E0253}"/>
                </a:ext>
              </a:extLst>
            </p:cNvPr>
            <p:cNvCxnSpPr>
              <a:cxnSpLocks/>
            </p:cNvCxnSpPr>
            <p:nvPr/>
          </p:nvCxnSpPr>
          <p:spPr>
            <a:xfrm flipV="1">
              <a:off x="5422646" y="2367053"/>
              <a:ext cx="0" cy="2010394"/>
            </a:xfrm>
            <a:prstGeom prst="line">
              <a:avLst/>
            </a:prstGeom>
            <a:ln w="19050">
              <a:solidFill>
                <a:schemeClr val="bg2"/>
              </a:solidFill>
              <a:tailEnd type="ova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50B744C1-A97A-394B-8EB4-22BDA6991643}"/>
                </a:ext>
              </a:extLst>
            </p:cNvPr>
            <p:cNvSpPr txBox="1"/>
            <p:nvPr/>
          </p:nvSpPr>
          <p:spPr>
            <a:xfrm>
              <a:off x="5468019" y="2893178"/>
              <a:ext cx="906542" cy="260507"/>
            </a:xfrm>
            <a:prstGeom prst="rect">
              <a:avLst/>
            </a:prstGeom>
            <a:noFill/>
          </p:spPr>
          <p:txBody>
            <a:bodyPr vert="horz" wrap="square" lIns="0" tIns="0" rIns="0" bIns="0" rtlCol="0">
              <a:noAutofit/>
            </a:bodyPr>
            <a:lstStyle/>
            <a:p>
              <a:r>
                <a:rPr lang="en-US" sz="933">
                  <a:solidFill>
                    <a:schemeClr val="tx2">
                      <a:lumMod val="50000"/>
                    </a:schemeClr>
                  </a:solidFill>
                </a:rPr>
                <a:t>Class of deep ANNs that involves directed cycles in memory  </a:t>
              </a:r>
            </a:p>
          </p:txBody>
        </p:sp>
        <p:cxnSp>
          <p:nvCxnSpPr>
            <p:cNvPr id="87" name="Straight Connector 86">
              <a:extLst>
                <a:ext uri="{FF2B5EF4-FFF2-40B4-BE49-F238E27FC236}">
                  <a16:creationId xmlns:a16="http://schemas.microsoft.com/office/drawing/2014/main" id="{8D58CD74-BDDA-AE42-9895-4ECC5EF495B9}"/>
                </a:ext>
              </a:extLst>
            </p:cNvPr>
            <p:cNvCxnSpPr>
              <a:cxnSpLocks/>
            </p:cNvCxnSpPr>
            <p:nvPr/>
          </p:nvCxnSpPr>
          <p:spPr>
            <a:xfrm>
              <a:off x="5421046" y="3409049"/>
              <a:ext cx="1069494"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1138036-D3E2-864C-A94E-41F5048CB1AD}"/>
                </a:ext>
              </a:extLst>
            </p:cNvPr>
            <p:cNvCxnSpPr>
              <a:cxnSpLocks/>
            </p:cNvCxnSpPr>
            <p:nvPr/>
          </p:nvCxnSpPr>
          <p:spPr>
            <a:xfrm>
              <a:off x="5421046" y="3851989"/>
              <a:ext cx="1069494"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CAD9F496-4E37-5E41-AF5F-ABEF2800B209}"/>
                </a:ext>
              </a:extLst>
            </p:cNvPr>
            <p:cNvSpPr txBox="1"/>
            <p:nvPr/>
          </p:nvSpPr>
          <p:spPr>
            <a:xfrm>
              <a:off x="5463961" y="2617470"/>
              <a:ext cx="1011571" cy="260507"/>
            </a:xfrm>
            <a:prstGeom prst="rect">
              <a:avLst/>
            </a:prstGeom>
            <a:noFill/>
          </p:spPr>
          <p:txBody>
            <a:bodyPr vert="horz" wrap="square" lIns="0" tIns="0" rIns="0" bIns="0" rtlCol="0">
              <a:noAutofit/>
            </a:bodyPr>
            <a:lstStyle/>
            <a:p>
              <a:r>
                <a:rPr lang="en-US" sz="933" b="1">
                  <a:solidFill>
                    <a:srgbClr val="003C71"/>
                  </a:solidFill>
                </a:rPr>
                <a:t>Recurrent Neural Networks</a:t>
              </a:r>
            </a:p>
          </p:txBody>
        </p:sp>
        <p:pic>
          <p:nvPicPr>
            <p:cNvPr id="15" name="Picture 14">
              <a:extLst>
                <a:ext uri="{FF2B5EF4-FFF2-40B4-BE49-F238E27FC236}">
                  <a16:creationId xmlns:a16="http://schemas.microsoft.com/office/drawing/2014/main" id="{A2ED8CA3-E3C1-1F4C-A9D9-91AE84969A6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09916" y="4117273"/>
              <a:ext cx="210046" cy="214244"/>
            </a:xfrm>
            <a:prstGeom prst="rect">
              <a:avLst/>
            </a:prstGeom>
          </p:spPr>
        </p:pic>
        <p:pic>
          <p:nvPicPr>
            <p:cNvPr id="17" name="Picture 16">
              <a:extLst>
                <a:ext uri="{FF2B5EF4-FFF2-40B4-BE49-F238E27FC236}">
                  <a16:creationId xmlns:a16="http://schemas.microsoft.com/office/drawing/2014/main" id="{5A12EFC4-DB06-564E-ABA0-1814B1C8924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831368" y="4090679"/>
              <a:ext cx="250342" cy="236971"/>
            </a:xfrm>
            <a:prstGeom prst="rect">
              <a:avLst/>
            </a:prstGeom>
          </p:spPr>
        </p:pic>
        <p:pic>
          <p:nvPicPr>
            <p:cNvPr id="22" name="Picture 21">
              <a:extLst>
                <a:ext uri="{FF2B5EF4-FFF2-40B4-BE49-F238E27FC236}">
                  <a16:creationId xmlns:a16="http://schemas.microsoft.com/office/drawing/2014/main" id="{E4DCAABC-A94B-414B-B7E1-54886C12B2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2220" y="3942465"/>
              <a:ext cx="535761" cy="127562"/>
            </a:xfrm>
            <a:prstGeom prst="rect">
              <a:avLst/>
            </a:prstGeom>
          </p:spPr>
        </p:pic>
        <p:pic>
          <p:nvPicPr>
            <p:cNvPr id="24" name="Picture 23">
              <a:extLst>
                <a:ext uri="{FF2B5EF4-FFF2-40B4-BE49-F238E27FC236}">
                  <a16:creationId xmlns:a16="http://schemas.microsoft.com/office/drawing/2014/main" id="{16C07DC7-4FE5-304B-B60D-E82806B9748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98776" y="4167755"/>
              <a:ext cx="562340" cy="96924"/>
            </a:xfrm>
            <a:prstGeom prst="rect">
              <a:avLst/>
            </a:prstGeom>
          </p:spPr>
        </p:pic>
        <p:pic>
          <p:nvPicPr>
            <p:cNvPr id="35" name="Picture 34">
              <a:extLst>
                <a:ext uri="{FF2B5EF4-FFF2-40B4-BE49-F238E27FC236}">
                  <a16:creationId xmlns:a16="http://schemas.microsoft.com/office/drawing/2014/main" id="{2472F3FD-B9AA-2247-8AEC-8654FC25B53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928801" y="4142652"/>
              <a:ext cx="561752" cy="140448"/>
            </a:xfrm>
            <a:prstGeom prst="rect">
              <a:avLst/>
            </a:prstGeom>
          </p:spPr>
        </p:pic>
        <p:pic>
          <p:nvPicPr>
            <p:cNvPr id="38" name="Picture 37">
              <a:extLst>
                <a:ext uri="{FF2B5EF4-FFF2-40B4-BE49-F238E27FC236}">
                  <a16:creationId xmlns:a16="http://schemas.microsoft.com/office/drawing/2014/main" id="{ABCFD532-27ED-984B-8AEF-98D8E82BF2D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71964" y="3942385"/>
              <a:ext cx="541313" cy="125267"/>
            </a:xfrm>
            <a:prstGeom prst="rect">
              <a:avLst/>
            </a:prstGeom>
          </p:spPr>
        </p:pic>
        <p:pic>
          <p:nvPicPr>
            <p:cNvPr id="42" name="Picture 41">
              <a:extLst>
                <a:ext uri="{FF2B5EF4-FFF2-40B4-BE49-F238E27FC236}">
                  <a16:creationId xmlns:a16="http://schemas.microsoft.com/office/drawing/2014/main" id="{9972449C-99ED-8C40-B987-CDAC48EB320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38406" y="3884146"/>
              <a:ext cx="366853" cy="238217"/>
            </a:xfrm>
            <a:prstGeom prst="rect">
              <a:avLst/>
            </a:prstGeom>
          </p:spPr>
        </p:pic>
        <p:sp>
          <p:nvSpPr>
            <p:cNvPr id="4" name="TextBox 3">
              <a:extLst>
                <a:ext uri="{FF2B5EF4-FFF2-40B4-BE49-F238E27FC236}">
                  <a16:creationId xmlns:a16="http://schemas.microsoft.com/office/drawing/2014/main" id="{25B9DAD8-3C23-494F-9BC0-44AF5F9C0B34}"/>
                </a:ext>
              </a:extLst>
            </p:cNvPr>
            <p:cNvSpPr txBox="1"/>
            <p:nvPr/>
          </p:nvSpPr>
          <p:spPr>
            <a:xfrm>
              <a:off x="6798483" y="3499816"/>
              <a:ext cx="954617" cy="274099"/>
            </a:xfrm>
            <a:prstGeom prst="rect">
              <a:avLst/>
            </a:prstGeom>
            <a:noFill/>
          </p:spPr>
          <p:txBody>
            <a:bodyPr vert="horz" wrap="square" lIns="0" tIns="0" rIns="0" bIns="0" rtlCol="0">
              <a:noAutofit/>
            </a:bodyPr>
            <a:lstStyle/>
            <a:p>
              <a:r>
                <a:rPr lang="en-US" sz="1067" dirty="0">
                  <a:solidFill>
                    <a:schemeClr val="tx2">
                      <a:lumMod val="50000"/>
                    </a:schemeClr>
                  </a:solidFill>
                </a:rPr>
                <a:t>Autonomous Vehicles</a:t>
              </a:r>
            </a:p>
          </p:txBody>
        </p:sp>
        <p:sp>
          <p:nvSpPr>
            <p:cNvPr id="76" name="TextBox 75">
              <a:extLst>
                <a:ext uri="{FF2B5EF4-FFF2-40B4-BE49-F238E27FC236}">
                  <a16:creationId xmlns:a16="http://schemas.microsoft.com/office/drawing/2014/main" id="{25F68523-E7F6-6644-9E2A-0D35A9510900}"/>
                </a:ext>
              </a:extLst>
            </p:cNvPr>
            <p:cNvSpPr txBox="1"/>
            <p:nvPr/>
          </p:nvSpPr>
          <p:spPr>
            <a:xfrm>
              <a:off x="5470691" y="3504685"/>
              <a:ext cx="1019849" cy="274099"/>
            </a:xfrm>
            <a:prstGeom prst="rect">
              <a:avLst/>
            </a:prstGeom>
            <a:noFill/>
          </p:spPr>
          <p:txBody>
            <a:bodyPr vert="horz" wrap="square" lIns="0" tIns="0" rIns="0" bIns="0" rtlCol="0">
              <a:noAutofit/>
            </a:bodyPr>
            <a:lstStyle/>
            <a:p>
              <a:r>
                <a:rPr lang="en-US" sz="1067">
                  <a:solidFill>
                    <a:schemeClr val="tx2">
                      <a:lumMod val="50000"/>
                    </a:schemeClr>
                  </a:solidFill>
                </a:rPr>
                <a:t>Natural Language Processing</a:t>
              </a:r>
            </a:p>
          </p:txBody>
        </p:sp>
        <p:sp>
          <p:nvSpPr>
            <p:cNvPr id="77" name="TextBox 76">
              <a:extLst>
                <a:ext uri="{FF2B5EF4-FFF2-40B4-BE49-F238E27FC236}">
                  <a16:creationId xmlns:a16="http://schemas.microsoft.com/office/drawing/2014/main" id="{834C205A-8C14-6C47-8D83-C799DC90F435}"/>
                </a:ext>
              </a:extLst>
            </p:cNvPr>
            <p:cNvSpPr txBox="1"/>
            <p:nvPr/>
          </p:nvSpPr>
          <p:spPr>
            <a:xfrm>
              <a:off x="4137941" y="3441451"/>
              <a:ext cx="1019849" cy="274099"/>
            </a:xfrm>
            <a:prstGeom prst="rect">
              <a:avLst/>
            </a:prstGeom>
            <a:noFill/>
          </p:spPr>
          <p:txBody>
            <a:bodyPr vert="horz" wrap="square" lIns="0" tIns="0" rIns="0" bIns="0" rtlCol="0">
              <a:noAutofit/>
            </a:bodyPr>
            <a:lstStyle/>
            <a:p>
              <a:r>
                <a:rPr lang="en-US" sz="1067">
                  <a:solidFill>
                    <a:schemeClr val="tx2">
                      <a:lumMod val="50000"/>
                    </a:schemeClr>
                  </a:solidFill>
                </a:rPr>
                <a:t>Advanced Image Recognition (i.e. behavior)</a:t>
              </a:r>
            </a:p>
          </p:txBody>
        </p:sp>
        <p:sp>
          <p:nvSpPr>
            <p:cNvPr id="78" name="TextBox 77">
              <a:extLst>
                <a:ext uri="{FF2B5EF4-FFF2-40B4-BE49-F238E27FC236}">
                  <a16:creationId xmlns:a16="http://schemas.microsoft.com/office/drawing/2014/main" id="{66A95AAB-0E77-3E43-8705-C1C0B7B43245}"/>
                </a:ext>
              </a:extLst>
            </p:cNvPr>
            <p:cNvSpPr txBox="1"/>
            <p:nvPr/>
          </p:nvSpPr>
          <p:spPr>
            <a:xfrm>
              <a:off x="2791458" y="3511392"/>
              <a:ext cx="869655" cy="174888"/>
            </a:xfrm>
            <a:prstGeom prst="rect">
              <a:avLst/>
            </a:prstGeom>
            <a:noFill/>
          </p:spPr>
          <p:txBody>
            <a:bodyPr vert="horz" wrap="square" lIns="0" tIns="0" rIns="0" bIns="0" rtlCol="0">
              <a:noAutofit/>
            </a:bodyPr>
            <a:lstStyle/>
            <a:p>
              <a:r>
                <a:rPr lang="en-US" sz="1067">
                  <a:solidFill>
                    <a:schemeClr val="tx2">
                      <a:lumMod val="50000"/>
                    </a:schemeClr>
                  </a:solidFill>
                </a:rPr>
                <a:t>Demand Forecasting</a:t>
              </a:r>
            </a:p>
          </p:txBody>
        </p:sp>
        <p:sp>
          <p:nvSpPr>
            <p:cNvPr id="79" name="TextBox 78">
              <a:extLst>
                <a:ext uri="{FF2B5EF4-FFF2-40B4-BE49-F238E27FC236}">
                  <a16:creationId xmlns:a16="http://schemas.microsoft.com/office/drawing/2014/main" id="{334EBA29-19EA-484C-8F13-FBB62F3388F5}"/>
                </a:ext>
              </a:extLst>
            </p:cNvPr>
            <p:cNvSpPr txBox="1"/>
            <p:nvPr/>
          </p:nvSpPr>
          <p:spPr>
            <a:xfrm>
              <a:off x="1449217" y="3508375"/>
              <a:ext cx="1019849" cy="274099"/>
            </a:xfrm>
            <a:prstGeom prst="rect">
              <a:avLst/>
            </a:prstGeom>
            <a:noFill/>
          </p:spPr>
          <p:txBody>
            <a:bodyPr vert="horz" wrap="square" lIns="0" tIns="0" rIns="0" bIns="0" rtlCol="0">
              <a:noAutofit/>
            </a:bodyPr>
            <a:lstStyle/>
            <a:p>
              <a:r>
                <a:rPr lang="en-US" sz="1067">
                  <a:solidFill>
                    <a:schemeClr val="tx2">
                      <a:lumMod val="50000"/>
                    </a:schemeClr>
                  </a:solidFill>
                </a:rPr>
                <a:t>Simple Image Recognition</a:t>
              </a:r>
            </a:p>
          </p:txBody>
        </p:sp>
        <p:sp>
          <p:nvSpPr>
            <p:cNvPr id="83" name="Triangle 82">
              <a:extLst>
                <a:ext uri="{FF2B5EF4-FFF2-40B4-BE49-F238E27FC236}">
                  <a16:creationId xmlns:a16="http://schemas.microsoft.com/office/drawing/2014/main" id="{B141F571-0A5F-6346-9561-3FAD1ABC1113}"/>
                </a:ext>
              </a:extLst>
            </p:cNvPr>
            <p:cNvSpPr/>
            <p:nvPr/>
          </p:nvSpPr>
          <p:spPr>
            <a:xfrm flipV="1">
              <a:off x="4443199" y="2204726"/>
              <a:ext cx="388567" cy="262202"/>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9" name="TextBox 88">
              <a:extLst>
                <a:ext uri="{FF2B5EF4-FFF2-40B4-BE49-F238E27FC236}">
                  <a16:creationId xmlns:a16="http://schemas.microsoft.com/office/drawing/2014/main" id="{02E0AD79-E363-7E40-9230-98ACF453AE54}"/>
                </a:ext>
              </a:extLst>
            </p:cNvPr>
            <p:cNvSpPr txBox="1"/>
            <p:nvPr/>
          </p:nvSpPr>
          <p:spPr>
            <a:xfrm>
              <a:off x="4260024" y="1926139"/>
              <a:ext cx="745430" cy="260507"/>
            </a:xfrm>
            <a:prstGeom prst="rect">
              <a:avLst/>
            </a:prstGeom>
            <a:noFill/>
          </p:spPr>
          <p:txBody>
            <a:bodyPr vert="horz" wrap="square" lIns="0" tIns="0" rIns="0" bIns="0" rtlCol="0">
              <a:noAutofit/>
            </a:bodyPr>
            <a:lstStyle/>
            <a:p>
              <a:pPr algn="ctr"/>
              <a:r>
                <a:rPr lang="en-US" sz="1067" b="1" i="1" dirty="0">
                  <a:solidFill>
                    <a:srgbClr val="003C71"/>
                  </a:solidFill>
                </a:rPr>
                <a:t>2021 Market Average</a:t>
              </a:r>
            </a:p>
          </p:txBody>
        </p:sp>
        <p:sp>
          <p:nvSpPr>
            <p:cNvPr id="90" name="TextBox 89">
              <a:extLst>
                <a:ext uri="{FF2B5EF4-FFF2-40B4-BE49-F238E27FC236}">
                  <a16:creationId xmlns:a16="http://schemas.microsoft.com/office/drawing/2014/main" id="{96FFCAFD-525B-B34B-8E98-297DFBC18A6B}"/>
                </a:ext>
              </a:extLst>
            </p:cNvPr>
            <p:cNvSpPr txBox="1"/>
            <p:nvPr/>
          </p:nvSpPr>
          <p:spPr>
            <a:xfrm>
              <a:off x="2129554" y="2078511"/>
              <a:ext cx="745430" cy="173174"/>
            </a:xfrm>
            <a:prstGeom prst="rect">
              <a:avLst/>
            </a:prstGeom>
            <a:noFill/>
          </p:spPr>
          <p:txBody>
            <a:bodyPr vert="horz" wrap="square" lIns="0" tIns="0" rIns="0" bIns="0" rtlCol="0" anchor="ctr">
              <a:noAutofit/>
            </a:bodyPr>
            <a:lstStyle/>
            <a:p>
              <a:pPr algn="ctr"/>
              <a:r>
                <a:rPr lang="en-US" sz="1067" b="1" i="1" dirty="0">
                  <a:solidFill>
                    <a:srgbClr val="003C71"/>
                  </a:solidFill>
                </a:rPr>
                <a:t>2018</a:t>
              </a:r>
            </a:p>
          </p:txBody>
        </p:sp>
        <p:sp>
          <p:nvSpPr>
            <p:cNvPr id="91" name="TextBox 90">
              <a:extLst>
                <a:ext uri="{FF2B5EF4-FFF2-40B4-BE49-F238E27FC236}">
                  <a16:creationId xmlns:a16="http://schemas.microsoft.com/office/drawing/2014/main" id="{7DAF558A-22EF-674E-B4F4-6070F3E02E51}"/>
                </a:ext>
              </a:extLst>
            </p:cNvPr>
            <p:cNvSpPr txBox="1"/>
            <p:nvPr/>
          </p:nvSpPr>
          <p:spPr>
            <a:xfrm>
              <a:off x="5803473" y="2078413"/>
              <a:ext cx="745430" cy="173174"/>
            </a:xfrm>
            <a:prstGeom prst="rect">
              <a:avLst/>
            </a:prstGeom>
            <a:noFill/>
          </p:spPr>
          <p:txBody>
            <a:bodyPr vert="horz" wrap="square" lIns="0" tIns="0" rIns="0" bIns="0" rtlCol="0" anchor="ctr">
              <a:noAutofit/>
            </a:bodyPr>
            <a:lstStyle/>
            <a:p>
              <a:pPr algn="ctr"/>
              <a:r>
                <a:rPr lang="en-US" sz="667" b="1" i="1" dirty="0">
                  <a:solidFill>
                    <a:srgbClr val="003C71"/>
                  </a:solidFill>
                </a:rPr>
                <a:t>2024</a:t>
              </a:r>
            </a:p>
          </p:txBody>
        </p:sp>
        <p:sp>
          <p:nvSpPr>
            <p:cNvPr id="92" name="TextBox 91">
              <a:extLst>
                <a:ext uri="{FF2B5EF4-FFF2-40B4-BE49-F238E27FC236}">
                  <a16:creationId xmlns:a16="http://schemas.microsoft.com/office/drawing/2014/main" id="{C505D775-B3D0-5B44-95FA-2D246BF49C19}"/>
                </a:ext>
              </a:extLst>
            </p:cNvPr>
            <p:cNvSpPr txBox="1"/>
            <p:nvPr/>
          </p:nvSpPr>
          <p:spPr>
            <a:xfrm>
              <a:off x="7649361" y="2077251"/>
              <a:ext cx="745430" cy="173174"/>
            </a:xfrm>
            <a:prstGeom prst="rect">
              <a:avLst/>
            </a:prstGeom>
            <a:noFill/>
          </p:spPr>
          <p:txBody>
            <a:bodyPr vert="horz" wrap="square" lIns="0" tIns="0" rIns="0" bIns="0" rtlCol="0" anchor="ctr">
              <a:noAutofit/>
            </a:bodyPr>
            <a:lstStyle/>
            <a:p>
              <a:pPr algn="ctr"/>
              <a:r>
                <a:rPr lang="en-US" sz="1067" b="1" i="1" dirty="0">
                  <a:solidFill>
                    <a:srgbClr val="003C71"/>
                  </a:solidFill>
                </a:rPr>
                <a:t>2027</a:t>
              </a:r>
            </a:p>
          </p:txBody>
        </p:sp>
        <p:sp>
          <p:nvSpPr>
            <p:cNvPr id="94" name="TextBox 93">
              <a:extLst>
                <a:ext uri="{FF2B5EF4-FFF2-40B4-BE49-F238E27FC236}">
                  <a16:creationId xmlns:a16="http://schemas.microsoft.com/office/drawing/2014/main" id="{FCF12A13-38BA-694D-9A7C-5871C802CFC5}"/>
                </a:ext>
              </a:extLst>
            </p:cNvPr>
            <p:cNvSpPr txBox="1"/>
            <p:nvPr/>
          </p:nvSpPr>
          <p:spPr>
            <a:xfrm>
              <a:off x="293036" y="2078413"/>
              <a:ext cx="745430" cy="173174"/>
            </a:xfrm>
            <a:prstGeom prst="rect">
              <a:avLst/>
            </a:prstGeom>
            <a:noFill/>
          </p:spPr>
          <p:txBody>
            <a:bodyPr vert="horz" wrap="square" lIns="0" tIns="0" rIns="0" bIns="0" rtlCol="0" anchor="ctr">
              <a:noAutofit/>
            </a:bodyPr>
            <a:lstStyle/>
            <a:p>
              <a:pPr algn="ctr"/>
              <a:r>
                <a:rPr lang="en-US" sz="1067" b="1" i="1" dirty="0">
                  <a:solidFill>
                    <a:srgbClr val="003C71"/>
                  </a:solidFill>
                </a:rPr>
                <a:t>2015</a:t>
              </a:r>
            </a:p>
          </p:txBody>
        </p:sp>
      </p:grpSp>
      <p:pic>
        <p:nvPicPr>
          <p:cNvPr id="97" name="Picture 96">
            <a:extLst>
              <a:ext uri="{FF2B5EF4-FFF2-40B4-BE49-F238E27FC236}">
                <a16:creationId xmlns:a16="http://schemas.microsoft.com/office/drawing/2014/main" id="{C3969BF1-4ED0-A846-BEB3-746E6397B2C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942006" y="5746503"/>
            <a:ext cx="605658" cy="165416"/>
          </a:xfrm>
          <a:prstGeom prst="rect">
            <a:avLst/>
          </a:prstGeom>
        </p:spPr>
      </p:pic>
      <p:pic>
        <p:nvPicPr>
          <p:cNvPr id="98" name="Picture 97">
            <a:extLst>
              <a:ext uri="{FF2B5EF4-FFF2-40B4-BE49-F238E27FC236}">
                <a16:creationId xmlns:a16="http://schemas.microsoft.com/office/drawing/2014/main" id="{4285A627-B70B-C941-9FBB-DEBDAC92B69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428433" y="5379514"/>
            <a:ext cx="284569" cy="306167"/>
          </a:xfrm>
          <a:prstGeom prst="rect">
            <a:avLst/>
          </a:prstGeom>
        </p:spPr>
      </p:pic>
      <p:sp>
        <p:nvSpPr>
          <p:cNvPr id="80" name="Slide Number Placeholder 1">
            <a:extLst>
              <a:ext uri="{FF2B5EF4-FFF2-40B4-BE49-F238E27FC236}">
                <a16:creationId xmlns:a16="http://schemas.microsoft.com/office/drawing/2014/main" id="{B3F7E807-9102-4A3C-B8D8-C7B079184E6B}"/>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11</a:t>
            </a:fld>
            <a:endParaRPr lang="en-US" sz="1200" dirty="0"/>
          </a:p>
        </p:txBody>
      </p:sp>
    </p:spTree>
    <p:extLst>
      <p:ext uri="{BB962C8B-B14F-4D97-AF65-F5344CB8AC3E}">
        <p14:creationId xmlns:p14="http://schemas.microsoft.com/office/powerpoint/2010/main" val="236176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2526-B536-4C4D-986B-A5582A02751B}"/>
              </a:ext>
            </a:extLst>
          </p:cNvPr>
          <p:cNvSpPr>
            <a:spLocks noGrp="1"/>
          </p:cNvSpPr>
          <p:nvPr>
            <p:ph type="title"/>
          </p:nvPr>
        </p:nvSpPr>
        <p:spPr>
          <a:xfrm>
            <a:off x="838199" y="365125"/>
            <a:ext cx="9304169" cy="447675"/>
          </a:xfrm>
        </p:spPr>
        <p:txBody>
          <a:bodyPr/>
          <a:lstStyle/>
          <a:p>
            <a:r>
              <a:rPr lang="en-US" dirty="0"/>
              <a:t>Advanced AI Can Enable more Complex Apps</a:t>
            </a:r>
          </a:p>
        </p:txBody>
      </p:sp>
      <p:grpSp>
        <p:nvGrpSpPr>
          <p:cNvPr id="8" name="Group 7">
            <a:extLst>
              <a:ext uri="{FF2B5EF4-FFF2-40B4-BE49-F238E27FC236}">
                <a16:creationId xmlns:a16="http://schemas.microsoft.com/office/drawing/2014/main" id="{20535A33-823D-684A-9A00-AF79BFD787BA}"/>
              </a:ext>
            </a:extLst>
          </p:cNvPr>
          <p:cNvGrpSpPr/>
          <p:nvPr/>
        </p:nvGrpSpPr>
        <p:grpSpPr>
          <a:xfrm>
            <a:off x="838200" y="953769"/>
            <a:ext cx="8833040" cy="5078731"/>
            <a:chOff x="952481" y="1773784"/>
            <a:chExt cx="12132128" cy="5204097"/>
          </a:xfrm>
        </p:grpSpPr>
        <p:sp>
          <p:nvSpPr>
            <p:cNvPr id="13" name="Rectangle 12">
              <a:extLst>
                <a:ext uri="{FF2B5EF4-FFF2-40B4-BE49-F238E27FC236}">
                  <a16:creationId xmlns:a16="http://schemas.microsoft.com/office/drawing/2014/main" id="{F50D4D8A-8F65-8F49-80C0-56E9ACFAE3AC}"/>
                </a:ext>
              </a:extLst>
            </p:cNvPr>
            <p:cNvSpPr/>
            <p:nvPr/>
          </p:nvSpPr>
          <p:spPr>
            <a:xfrm>
              <a:off x="1599234" y="6600876"/>
              <a:ext cx="11333127" cy="377005"/>
            </a:xfrm>
            <a:prstGeom prst="rect">
              <a:avLst/>
            </a:prstGeom>
            <a:noFill/>
            <a:ln w="25400" cap="flat" cmpd="sng" algn="ctr">
              <a:noFill/>
              <a:prstDash val="solid"/>
            </a:ln>
            <a:effectLst/>
          </p:spPr>
          <p:txBody>
            <a:bodyPr lIns="129511" tIns="64756" rIns="129511" bIns="64756" rtlCol="0" anchor="t"/>
            <a:lstStyle/>
            <a:p>
              <a:pPr algn="ctr" defTabSz="971550" eaLnBrk="1" fontAlgn="auto" hangingPunct="1">
                <a:spcBef>
                  <a:spcPts val="0"/>
                </a:spcBef>
                <a:spcAft>
                  <a:spcPts val="0"/>
                </a:spcAft>
                <a:defRPr/>
              </a:pPr>
              <a:r>
                <a:rPr lang="en-US" sz="1200" b="1" kern="0" dirty="0">
                  <a:solidFill>
                    <a:schemeClr val="accent2">
                      <a:lumMod val="75000"/>
                    </a:schemeClr>
                  </a:solidFill>
                  <a:ea typeface="Myriad Pro"/>
                  <a:cs typeface="Myriad Pro"/>
                </a:rPr>
                <a:t>Usefulness of Analytics</a:t>
              </a:r>
              <a:endParaRPr lang="en-US" sz="1200" kern="0" dirty="0">
                <a:solidFill>
                  <a:schemeClr val="accent2">
                    <a:lumMod val="75000"/>
                  </a:schemeClr>
                </a:solidFill>
                <a:ea typeface="Myriad Pro"/>
                <a:cs typeface="Myriad Pro"/>
              </a:endParaRPr>
            </a:p>
          </p:txBody>
        </p:sp>
        <p:sp>
          <p:nvSpPr>
            <p:cNvPr id="14" name="Rectangle 13">
              <a:extLst>
                <a:ext uri="{FF2B5EF4-FFF2-40B4-BE49-F238E27FC236}">
                  <a16:creationId xmlns:a16="http://schemas.microsoft.com/office/drawing/2014/main" id="{F73C1C77-0CFB-724C-AE8B-7ECDAC032122}"/>
                </a:ext>
              </a:extLst>
            </p:cNvPr>
            <p:cNvSpPr/>
            <p:nvPr/>
          </p:nvSpPr>
          <p:spPr>
            <a:xfrm>
              <a:off x="1598509" y="2322195"/>
              <a:ext cx="11334470" cy="4152152"/>
            </a:xfrm>
            <a:prstGeom prst="rect">
              <a:avLst/>
            </a:prstGeom>
            <a:solidFill>
              <a:schemeClr val="accent3">
                <a:alpha val="80000"/>
              </a:schemeClr>
            </a:solidFill>
            <a:ln w="9525" cap="flat" cmpd="sng" algn="ctr">
              <a:noFill/>
              <a:prstDash val="solid"/>
            </a:ln>
            <a:effectLst>
              <a:outerShdw blurRad="40000" dist="20000" dir="5400000" rotWithShape="0">
                <a:srgbClr val="000000">
                  <a:alpha val="38000"/>
                </a:srgbClr>
              </a:outerShdw>
            </a:effectLst>
          </p:spPr>
          <p:txBody>
            <a:bodyPr lIns="129511" tIns="64756" rIns="129511" bIns="64756" rtlCol="0" anchor="ctr"/>
            <a:lstStyle/>
            <a:p>
              <a:pPr algn="ctr" defTabSz="971550" eaLnBrk="1" fontAlgn="auto" hangingPunct="1">
                <a:spcBef>
                  <a:spcPts val="0"/>
                </a:spcBef>
                <a:spcAft>
                  <a:spcPts val="0"/>
                </a:spcAft>
                <a:defRPr/>
              </a:pPr>
              <a:endParaRPr lang="en-US" kern="0">
                <a:solidFill>
                  <a:srgbClr val="000000"/>
                </a:solidFill>
                <a:ea typeface="Myriad Pro"/>
                <a:cs typeface="Myriad Pro"/>
              </a:endParaRPr>
            </a:p>
          </p:txBody>
        </p:sp>
        <p:sp>
          <p:nvSpPr>
            <p:cNvPr id="15" name="Rectangle 14">
              <a:extLst>
                <a:ext uri="{FF2B5EF4-FFF2-40B4-BE49-F238E27FC236}">
                  <a16:creationId xmlns:a16="http://schemas.microsoft.com/office/drawing/2014/main" id="{D4B60D52-916E-9245-93BE-C1CC295CCB6B}"/>
                </a:ext>
              </a:extLst>
            </p:cNvPr>
            <p:cNvSpPr/>
            <p:nvPr/>
          </p:nvSpPr>
          <p:spPr>
            <a:xfrm>
              <a:off x="1599234" y="3522883"/>
              <a:ext cx="7554711" cy="2951464"/>
            </a:xfrm>
            <a:prstGeom prst="rect">
              <a:avLst/>
            </a:prstGeom>
            <a:solidFill>
              <a:schemeClr val="accent2"/>
            </a:solidFill>
            <a:ln w="9525" cap="flat" cmpd="sng" algn="ctr">
              <a:noFill/>
              <a:prstDash val="solid"/>
            </a:ln>
            <a:effectLst>
              <a:outerShdw blurRad="40000" dist="20000" dir="5400000" rotWithShape="0">
                <a:srgbClr val="000000">
                  <a:alpha val="38000"/>
                </a:srgbClr>
              </a:outerShdw>
            </a:effectLst>
          </p:spPr>
          <p:txBody>
            <a:bodyPr lIns="129511" tIns="64756" rIns="129511" bIns="64756" rtlCol="0" anchor="ctr"/>
            <a:lstStyle/>
            <a:p>
              <a:pPr algn="ctr" defTabSz="971550" eaLnBrk="1" fontAlgn="auto" hangingPunct="1">
                <a:spcBef>
                  <a:spcPts val="0"/>
                </a:spcBef>
                <a:spcAft>
                  <a:spcPts val="0"/>
                </a:spcAft>
                <a:defRPr/>
              </a:pPr>
              <a:endParaRPr lang="en-US" kern="0">
                <a:solidFill>
                  <a:srgbClr val="000000"/>
                </a:solidFill>
                <a:ea typeface="Myriad Pro"/>
                <a:cs typeface="Myriad Pro"/>
              </a:endParaRPr>
            </a:p>
          </p:txBody>
        </p:sp>
        <p:sp>
          <p:nvSpPr>
            <p:cNvPr id="16" name="Rectangle 15">
              <a:extLst>
                <a:ext uri="{FF2B5EF4-FFF2-40B4-BE49-F238E27FC236}">
                  <a16:creationId xmlns:a16="http://schemas.microsoft.com/office/drawing/2014/main" id="{1FBB66CA-28DF-6243-A041-F6A513DA09F1}"/>
                </a:ext>
              </a:extLst>
            </p:cNvPr>
            <p:cNvSpPr/>
            <p:nvPr/>
          </p:nvSpPr>
          <p:spPr>
            <a:xfrm>
              <a:off x="1598508" y="4510951"/>
              <a:ext cx="3777721" cy="1957387"/>
            </a:xfrm>
            <a:prstGeom prst="rect">
              <a:avLst/>
            </a:prstGeom>
            <a:solidFill>
              <a:schemeClr val="accent2">
                <a:lumMod val="60000"/>
                <a:lumOff val="40000"/>
              </a:schemeClr>
            </a:solidFill>
            <a:ln w="6350" cap="flat" cmpd="sng" algn="ctr">
              <a:noFill/>
              <a:prstDash val="solid"/>
            </a:ln>
            <a:effectLst/>
          </p:spPr>
          <p:txBody>
            <a:bodyPr lIns="129511" tIns="64756" rIns="129511" bIns="64756" rtlCol="0" anchor="ctr"/>
            <a:lstStyle/>
            <a:p>
              <a:pPr algn="ctr" defTabSz="971550" eaLnBrk="1" fontAlgn="auto" hangingPunct="1">
                <a:spcBef>
                  <a:spcPts val="0"/>
                </a:spcBef>
                <a:spcAft>
                  <a:spcPts val="0"/>
                </a:spcAft>
                <a:defRPr/>
              </a:pPr>
              <a:endParaRPr lang="en-US" kern="0">
                <a:solidFill>
                  <a:srgbClr val="000000"/>
                </a:solidFill>
                <a:ea typeface="Myriad Pro"/>
                <a:cs typeface="Myriad Pro"/>
              </a:endParaRPr>
            </a:p>
          </p:txBody>
        </p:sp>
        <p:sp>
          <p:nvSpPr>
            <p:cNvPr id="17" name="Rectangle 16">
              <a:extLst>
                <a:ext uri="{FF2B5EF4-FFF2-40B4-BE49-F238E27FC236}">
                  <a16:creationId xmlns:a16="http://schemas.microsoft.com/office/drawing/2014/main" id="{D41AD1E7-FAED-8443-982B-46C24F9EC696}"/>
                </a:ext>
              </a:extLst>
            </p:cNvPr>
            <p:cNvSpPr/>
            <p:nvPr/>
          </p:nvSpPr>
          <p:spPr>
            <a:xfrm>
              <a:off x="7321882" y="3705862"/>
              <a:ext cx="1666640" cy="572289"/>
            </a:xfrm>
            <a:prstGeom prst="rect">
              <a:avLst/>
            </a:prstGeom>
            <a:solidFill>
              <a:schemeClr val="bg1">
                <a:lumMod val="95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p:spPr>
          <p:txBody>
            <a:bodyPr lIns="129511" tIns="64756" rIns="129511" bIns="64756" rtlCol="0" anchor="ctr"/>
            <a:lstStyle/>
            <a:p>
              <a:pPr algn="ctr" defTabSz="971550" eaLnBrk="1" fontAlgn="auto" hangingPunct="1">
                <a:spcBef>
                  <a:spcPts val="0"/>
                </a:spcBef>
                <a:spcAft>
                  <a:spcPts val="0"/>
                </a:spcAft>
                <a:defRPr/>
              </a:pPr>
              <a:r>
                <a:rPr lang="en-US" sz="1000" b="1" kern="0" dirty="0">
                  <a:ea typeface="Myriad Pro"/>
                  <a:cs typeface="Myriad Pro"/>
                </a:rPr>
                <a:t>Convolutional Neural Networks</a:t>
              </a:r>
            </a:p>
          </p:txBody>
        </p:sp>
        <p:sp>
          <p:nvSpPr>
            <p:cNvPr id="18" name="Rectangle 17">
              <a:extLst>
                <a:ext uri="{FF2B5EF4-FFF2-40B4-BE49-F238E27FC236}">
                  <a16:creationId xmlns:a16="http://schemas.microsoft.com/office/drawing/2014/main" id="{AEF394B2-CA9D-7A46-B5A9-52652D68737D}"/>
                </a:ext>
              </a:extLst>
            </p:cNvPr>
            <p:cNvSpPr/>
            <p:nvPr/>
          </p:nvSpPr>
          <p:spPr>
            <a:xfrm rot="16200000">
              <a:off x="-90526" y="4191975"/>
              <a:ext cx="2641562" cy="555548"/>
            </a:xfrm>
            <a:prstGeom prst="rect">
              <a:avLst/>
            </a:prstGeom>
            <a:noFill/>
            <a:ln w="25400" cap="flat" cmpd="sng" algn="ctr">
              <a:noFill/>
              <a:prstDash val="solid"/>
            </a:ln>
            <a:effectLst/>
          </p:spPr>
          <p:txBody>
            <a:bodyPr lIns="129511" tIns="64756" rIns="129511" bIns="64756" rtlCol="0" anchor="t"/>
            <a:lstStyle/>
            <a:p>
              <a:pPr algn="ctr" defTabSz="971550" eaLnBrk="1" fontAlgn="auto" hangingPunct="1">
                <a:spcBef>
                  <a:spcPts val="0"/>
                </a:spcBef>
                <a:spcAft>
                  <a:spcPts val="0"/>
                </a:spcAft>
                <a:defRPr/>
              </a:pPr>
              <a:r>
                <a:rPr lang="en-US" sz="1200" b="1" kern="0" dirty="0">
                  <a:solidFill>
                    <a:schemeClr val="accent2">
                      <a:lumMod val="75000"/>
                    </a:schemeClr>
                  </a:solidFill>
                  <a:ea typeface="Myriad Pro"/>
                  <a:cs typeface="Myriad Pro"/>
                </a:rPr>
                <a:t>Technical Complexity</a:t>
              </a:r>
            </a:p>
          </p:txBody>
        </p:sp>
        <p:sp>
          <p:nvSpPr>
            <p:cNvPr id="19" name="Rectangle 18">
              <a:extLst>
                <a:ext uri="{FF2B5EF4-FFF2-40B4-BE49-F238E27FC236}">
                  <a16:creationId xmlns:a16="http://schemas.microsoft.com/office/drawing/2014/main" id="{7C438885-CA47-4A47-8116-6BD737F7E04D}"/>
                </a:ext>
              </a:extLst>
            </p:cNvPr>
            <p:cNvSpPr/>
            <p:nvPr/>
          </p:nvSpPr>
          <p:spPr>
            <a:xfrm>
              <a:off x="3543427" y="4968092"/>
              <a:ext cx="1666640" cy="572289"/>
            </a:xfrm>
            <a:prstGeom prst="rect">
              <a:avLst/>
            </a:prstGeom>
            <a:solidFill>
              <a:schemeClr val="bg1">
                <a:lumMod val="95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p:spPr>
          <p:txBody>
            <a:bodyPr lIns="129511" tIns="64756" rIns="129511" bIns="64756" rtlCol="0" anchor="ctr"/>
            <a:lstStyle/>
            <a:p>
              <a:pPr algn="ctr" defTabSz="971550" eaLnBrk="1" fontAlgn="auto" hangingPunct="1">
                <a:spcBef>
                  <a:spcPts val="0"/>
                </a:spcBef>
                <a:spcAft>
                  <a:spcPts val="0"/>
                </a:spcAft>
                <a:defRPr/>
              </a:pPr>
              <a:r>
                <a:rPr lang="en-US" sz="1000" b="1" kern="0" dirty="0">
                  <a:ea typeface="Myriad Pro"/>
                  <a:cs typeface="Myriad Pro"/>
                </a:rPr>
                <a:t>Classification</a:t>
              </a:r>
            </a:p>
          </p:txBody>
        </p:sp>
        <p:sp>
          <p:nvSpPr>
            <p:cNvPr id="20" name="Rectangle 19">
              <a:extLst>
                <a:ext uri="{FF2B5EF4-FFF2-40B4-BE49-F238E27FC236}">
                  <a16:creationId xmlns:a16="http://schemas.microsoft.com/office/drawing/2014/main" id="{936E21F0-C51C-A44F-8B62-1F7EBFDD0348}"/>
                </a:ext>
              </a:extLst>
            </p:cNvPr>
            <p:cNvSpPr/>
            <p:nvPr/>
          </p:nvSpPr>
          <p:spPr>
            <a:xfrm>
              <a:off x="5550624" y="4370239"/>
              <a:ext cx="1666640" cy="572289"/>
            </a:xfrm>
            <a:prstGeom prst="rect">
              <a:avLst/>
            </a:prstGeom>
            <a:solidFill>
              <a:schemeClr val="bg1">
                <a:lumMod val="95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p:spPr>
          <p:txBody>
            <a:bodyPr lIns="129511" tIns="64756" rIns="129511" bIns="64756" rtlCol="0" anchor="ctr"/>
            <a:lstStyle/>
            <a:p>
              <a:pPr algn="ctr" defTabSz="971550" eaLnBrk="1" fontAlgn="auto" hangingPunct="1">
                <a:spcBef>
                  <a:spcPts val="0"/>
                </a:spcBef>
                <a:spcAft>
                  <a:spcPts val="0"/>
                </a:spcAft>
                <a:defRPr/>
              </a:pPr>
              <a:r>
                <a:rPr lang="en-US" sz="1000" b="1" kern="0" dirty="0">
                  <a:ea typeface="Myriad Pro"/>
                  <a:cs typeface="Myriad Pro"/>
                </a:rPr>
                <a:t>Regression</a:t>
              </a:r>
            </a:p>
          </p:txBody>
        </p:sp>
        <p:sp>
          <p:nvSpPr>
            <p:cNvPr id="21" name="Rectangle 20">
              <a:extLst>
                <a:ext uri="{FF2B5EF4-FFF2-40B4-BE49-F238E27FC236}">
                  <a16:creationId xmlns:a16="http://schemas.microsoft.com/office/drawing/2014/main" id="{3EB6EFC6-B6B8-0E45-816D-B84AF477710D}"/>
                </a:ext>
              </a:extLst>
            </p:cNvPr>
            <p:cNvSpPr/>
            <p:nvPr/>
          </p:nvSpPr>
          <p:spPr>
            <a:xfrm>
              <a:off x="1768309" y="5606361"/>
              <a:ext cx="1666640" cy="572289"/>
            </a:xfrm>
            <a:prstGeom prst="rect">
              <a:avLst/>
            </a:prstGeom>
            <a:solidFill>
              <a:schemeClr val="bg1">
                <a:lumMod val="95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p:spPr>
          <p:txBody>
            <a:bodyPr lIns="129511" tIns="64756" rIns="129511" bIns="64756" rtlCol="0" anchor="ctr"/>
            <a:lstStyle/>
            <a:p>
              <a:pPr algn="ctr" defTabSz="971550" eaLnBrk="1" fontAlgn="auto" hangingPunct="1">
                <a:spcBef>
                  <a:spcPts val="0"/>
                </a:spcBef>
                <a:spcAft>
                  <a:spcPts val="0"/>
                </a:spcAft>
                <a:defRPr/>
              </a:pPr>
              <a:r>
                <a:rPr lang="en-US" sz="1000" b="1" kern="0" dirty="0">
                  <a:ea typeface="Myriad Pro"/>
                  <a:cs typeface="Myriad Pro"/>
                </a:rPr>
                <a:t>Simple Rules Engines</a:t>
              </a:r>
            </a:p>
          </p:txBody>
        </p:sp>
        <p:sp>
          <p:nvSpPr>
            <p:cNvPr id="22" name="Rectangle 21">
              <a:extLst>
                <a:ext uri="{FF2B5EF4-FFF2-40B4-BE49-F238E27FC236}">
                  <a16:creationId xmlns:a16="http://schemas.microsoft.com/office/drawing/2014/main" id="{0CB55B7E-8785-4F48-8533-6F52E1E93062}"/>
                </a:ext>
              </a:extLst>
            </p:cNvPr>
            <p:cNvSpPr/>
            <p:nvPr/>
          </p:nvSpPr>
          <p:spPr>
            <a:xfrm>
              <a:off x="9302626" y="3174532"/>
              <a:ext cx="1666640" cy="572289"/>
            </a:xfrm>
            <a:prstGeom prst="rect">
              <a:avLst/>
            </a:prstGeom>
            <a:solidFill>
              <a:schemeClr val="bg1">
                <a:lumMod val="95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p:spPr>
          <p:txBody>
            <a:bodyPr lIns="129511" tIns="64756" rIns="129511" bIns="64756" rtlCol="0" anchor="ctr"/>
            <a:lstStyle/>
            <a:p>
              <a:pPr algn="ctr" defTabSz="971550">
                <a:defRPr/>
              </a:pPr>
              <a:r>
                <a:rPr lang="en-US" sz="1000" b="1" kern="0" dirty="0">
                  <a:ea typeface="Myriad Pro"/>
                  <a:cs typeface="Myriad Pro"/>
                </a:rPr>
                <a:t>Recurrent Neural Networks</a:t>
              </a:r>
            </a:p>
          </p:txBody>
        </p:sp>
        <p:sp>
          <p:nvSpPr>
            <p:cNvPr id="23" name="Rectangle 22">
              <a:extLst>
                <a:ext uri="{FF2B5EF4-FFF2-40B4-BE49-F238E27FC236}">
                  <a16:creationId xmlns:a16="http://schemas.microsoft.com/office/drawing/2014/main" id="{721D2447-B09B-4945-AF74-1366D407424D}"/>
                </a:ext>
              </a:extLst>
            </p:cNvPr>
            <p:cNvSpPr/>
            <p:nvPr/>
          </p:nvSpPr>
          <p:spPr>
            <a:xfrm>
              <a:off x="10969266" y="2523198"/>
              <a:ext cx="1813591" cy="572289"/>
            </a:xfrm>
            <a:prstGeom prst="rect">
              <a:avLst/>
            </a:prstGeom>
            <a:solidFill>
              <a:schemeClr val="bg1">
                <a:lumMod val="95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p:spPr>
          <p:txBody>
            <a:bodyPr lIns="129511" tIns="64756" rIns="129511" bIns="64756" rtlCol="0" anchor="ctr"/>
            <a:lstStyle/>
            <a:p>
              <a:pPr lvl="0" algn="ctr">
                <a:defRPr/>
              </a:pPr>
              <a:r>
                <a:rPr lang="en-US" sz="1000" b="1" kern="0" dirty="0">
                  <a:ea typeface="Myriad Pro"/>
                  <a:cs typeface="Myriad Pro"/>
                </a:rPr>
                <a:t>Deep Reinforcement Learning</a:t>
              </a:r>
            </a:p>
          </p:txBody>
        </p:sp>
        <p:sp>
          <p:nvSpPr>
            <p:cNvPr id="24" name="TextBox 23">
              <a:extLst>
                <a:ext uri="{FF2B5EF4-FFF2-40B4-BE49-F238E27FC236}">
                  <a16:creationId xmlns:a16="http://schemas.microsoft.com/office/drawing/2014/main" id="{EE194FC0-798A-4146-8C96-F4D24542ACC4}"/>
                </a:ext>
              </a:extLst>
            </p:cNvPr>
            <p:cNvSpPr txBox="1"/>
            <p:nvPr/>
          </p:nvSpPr>
          <p:spPr>
            <a:xfrm>
              <a:off x="1691155" y="4887355"/>
              <a:ext cx="1206193" cy="539763"/>
            </a:xfrm>
            <a:prstGeom prst="rect">
              <a:avLst/>
            </a:prstGeom>
            <a:noFill/>
          </p:spPr>
          <p:txBody>
            <a:bodyPr wrap="none" rtlCol="0">
              <a:spAutoFit/>
            </a:bodyPr>
            <a:lstStyle/>
            <a:p>
              <a:r>
                <a:rPr lang="en-US" sz="1050" b="1">
                  <a:solidFill>
                    <a:schemeClr val="bg1"/>
                  </a:solidFill>
                  <a:ea typeface="Myriad Pro"/>
                  <a:cs typeface="Myriad Pro"/>
                </a:rPr>
                <a:t>Simple Apps</a:t>
              </a:r>
            </a:p>
            <a:p>
              <a:r>
                <a:rPr lang="en-US" sz="1050">
                  <a:solidFill>
                    <a:schemeClr val="bg1"/>
                  </a:solidFill>
                  <a:ea typeface="Myriad Pro"/>
                  <a:cs typeface="Myriad Pro"/>
                </a:rPr>
                <a:t>Thing</a:t>
              </a:r>
            </a:p>
          </p:txBody>
        </p:sp>
        <p:sp>
          <p:nvSpPr>
            <p:cNvPr id="25" name="TextBox 24">
              <a:extLst>
                <a:ext uri="{FF2B5EF4-FFF2-40B4-BE49-F238E27FC236}">
                  <a16:creationId xmlns:a16="http://schemas.microsoft.com/office/drawing/2014/main" id="{2C739180-0BAA-4A43-BBE8-5E3BE1289F0B}"/>
                </a:ext>
              </a:extLst>
            </p:cNvPr>
            <p:cNvSpPr txBox="1"/>
            <p:nvPr/>
          </p:nvSpPr>
          <p:spPr>
            <a:xfrm>
              <a:off x="1691155" y="3736184"/>
              <a:ext cx="1896419" cy="539763"/>
            </a:xfrm>
            <a:prstGeom prst="rect">
              <a:avLst/>
            </a:prstGeom>
            <a:noFill/>
          </p:spPr>
          <p:txBody>
            <a:bodyPr wrap="none" rtlCol="0">
              <a:spAutoFit/>
            </a:bodyPr>
            <a:lstStyle/>
            <a:p>
              <a:r>
                <a:rPr lang="en-US" sz="1050" b="1" dirty="0">
                  <a:solidFill>
                    <a:srgbClr val="FFFFFF"/>
                  </a:solidFill>
                  <a:ea typeface="Myriad Pro"/>
                  <a:cs typeface="Myriad Pro"/>
                </a:rPr>
                <a:t>Compound Apps</a:t>
              </a:r>
            </a:p>
            <a:p>
              <a:r>
                <a:rPr lang="en-US" sz="1050" dirty="0">
                  <a:solidFill>
                    <a:srgbClr val="FFFFFF"/>
                  </a:solidFill>
                  <a:ea typeface="Myriad Pro"/>
                  <a:cs typeface="Myriad Pro"/>
                </a:rPr>
                <a:t>Aggregation of Things</a:t>
              </a:r>
            </a:p>
          </p:txBody>
        </p:sp>
        <p:sp>
          <p:nvSpPr>
            <p:cNvPr id="26" name="TextBox 25">
              <a:extLst>
                <a:ext uri="{FF2B5EF4-FFF2-40B4-BE49-F238E27FC236}">
                  <a16:creationId xmlns:a16="http://schemas.microsoft.com/office/drawing/2014/main" id="{D0303F83-37F7-2243-A83C-56A7A1FF5249}"/>
                </a:ext>
              </a:extLst>
            </p:cNvPr>
            <p:cNvSpPr txBox="1"/>
            <p:nvPr/>
          </p:nvSpPr>
          <p:spPr>
            <a:xfrm>
              <a:off x="1691155" y="2556269"/>
              <a:ext cx="2469477" cy="539763"/>
            </a:xfrm>
            <a:prstGeom prst="rect">
              <a:avLst/>
            </a:prstGeom>
            <a:noFill/>
          </p:spPr>
          <p:txBody>
            <a:bodyPr wrap="none" rtlCol="0">
              <a:spAutoFit/>
            </a:bodyPr>
            <a:lstStyle/>
            <a:p>
              <a:r>
                <a:rPr lang="en-US" sz="1050" b="1">
                  <a:solidFill>
                    <a:schemeClr val="bg1"/>
                  </a:solidFill>
                  <a:ea typeface="Myriad Pro"/>
                  <a:cs typeface="Myriad Pro"/>
                </a:rPr>
                <a:t>Complex Apps</a:t>
              </a:r>
            </a:p>
            <a:p>
              <a:r>
                <a:rPr lang="en-US" sz="1050">
                  <a:solidFill>
                    <a:schemeClr val="bg1"/>
                  </a:solidFill>
                  <a:ea typeface="Myriad Pro"/>
                  <a:cs typeface="Myriad Pro"/>
                </a:rPr>
                <a:t>Process &amp; System Integration</a:t>
              </a:r>
            </a:p>
          </p:txBody>
        </p:sp>
        <p:cxnSp>
          <p:nvCxnSpPr>
            <p:cNvPr id="27" name="Straight Connector 26">
              <a:extLst>
                <a:ext uri="{FF2B5EF4-FFF2-40B4-BE49-F238E27FC236}">
                  <a16:creationId xmlns:a16="http://schemas.microsoft.com/office/drawing/2014/main" id="{CF8E1AFB-4084-9D40-B830-689E8FD05BF9}"/>
                </a:ext>
              </a:extLst>
            </p:cNvPr>
            <p:cNvCxnSpPr/>
            <p:nvPr/>
          </p:nvCxnSpPr>
          <p:spPr bwMode="auto">
            <a:xfrm>
              <a:off x="1652408" y="3522882"/>
              <a:ext cx="7458971" cy="0"/>
            </a:xfrm>
            <a:prstGeom prst="line">
              <a:avLst/>
            </a:prstGeom>
            <a:solidFill>
              <a:schemeClr val="accent1"/>
            </a:solidFill>
            <a:ln w="38100" cap="flat" cmpd="sng" algn="ctr">
              <a:solidFill>
                <a:schemeClr val="bg1"/>
              </a:solidFill>
              <a:prstDash val="dash"/>
              <a:round/>
              <a:headEnd type="none" w="med" len="med"/>
              <a:tailEnd type="none" w="med" len="med"/>
            </a:ln>
            <a:effectLst/>
          </p:spPr>
        </p:cxnSp>
        <p:cxnSp>
          <p:nvCxnSpPr>
            <p:cNvPr id="28" name="Straight Connector 27">
              <a:extLst>
                <a:ext uri="{FF2B5EF4-FFF2-40B4-BE49-F238E27FC236}">
                  <a16:creationId xmlns:a16="http://schemas.microsoft.com/office/drawing/2014/main" id="{5509FA8C-B254-094B-BD06-F909771335C0}"/>
                </a:ext>
              </a:extLst>
            </p:cNvPr>
            <p:cNvCxnSpPr/>
            <p:nvPr/>
          </p:nvCxnSpPr>
          <p:spPr bwMode="auto">
            <a:xfrm flipV="1">
              <a:off x="9154471" y="3522882"/>
              <a:ext cx="0" cy="2917713"/>
            </a:xfrm>
            <a:prstGeom prst="line">
              <a:avLst/>
            </a:prstGeom>
            <a:solidFill>
              <a:schemeClr val="accent1"/>
            </a:solidFill>
            <a:ln w="38100" cap="flat" cmpd="sng" algn="ctr">
              <a:solidFill>
                <a:schemeClr val="bg1"/>
              </a:solidFill>
              <a:prstDash val="dash"/>
              <a:round/>
              <a:headEnd type="none" w="med" len="med"/>
              <a:tailEnd type="none" w="med" len="med"/>
            </a:ln>
            <a:effectLst/>
          </p:spPr>
        </p:cxnSp>
        <p:sp>
          <p:nvSpPr>
            <p:cNvPr id="29" name="Rectangle 28">
              <a:extLst>
                <a:ext uri="{FF2B5EF4-FFF2-40B4-BE49-F238E27FC236}">
                  <a16:creationId xmlns:a16="http://schemas.microsoft.com/office/drawing/2014/main" id="{856B221B-A725-F44F-AB3C-39ACC6A6E4B5}"/>
                </a:ext>
              </a:extLst>
            </p:cNvPr>
            <p:cNvSpPr/>
            <p:nvPr/>
          </p:nvSpPr>
          <p:spPr>
            <a:xfrm>
              <a:off x="5465171" y="2429015"/>
              <a:ext cx="3219663" cy="381435"/>
            </a:xfrm>
            <a:prstGeom prst="rect">
              <a:avLst/>
            </a:prstGeom>
            <a:noFill/>
            <a:ln w="25400" cap="flat" cmpd="sng" algn="ctr">
              <a:noFill/>
              <a:prstDash val="solid"/>
            </a:ln>
            <a:effectLst/>
          </p:spPr>
          <p:txBody>
            <a:bodyPr lIns="129511" tIns="64756" rIns="129511" bIns="64756" rtlCol="0" anchor="t"/>
            <a:lstStyle/>
            <a:p>
              <a:pPr algn="ctr" defTabSz="971550" eaLnBrk="1" fontAlgn="auto" hangingPunct="1">
                <a:spcBef>
                  <a:spcPts val="0"/>
                </a:spcBef>
                <a:spcAft>
                  <a:spcPts val="0"/>
                </a:spcAft>
                <a:defRPr/>
              </a:pPr>
              <a:r>
                <a:rPr lang="en-US" sz="1200" b="1" kern="0" dirty="0">
                  <a:solidFill>
                    <a:schemeClr val="bg1"/>
                  </a:solidFill>
                  <a:ea typeface="Myriad Pro"/>
                  <a:cs typeface="Myriad Pro"/>
                </a:rPr>
                <a:t>Automated &amp; Unsupervised Analytics</a:t>
              </a:r>
            </a:p>
          </p:txBody>
        </p:sp>
        <p:sp>
          <p:nvSpPr>
            <p:cNvPr id="30" name="Rectangle 29">
              <a:extLst>
                <a:ext uri="{FF2B5EF4-FFF2-40B4-BE49-F238E27FC236}">
                  <a16:creationId xmlns:a16="http://schemas.microsoft.com/office/drawing/2014/main" id="{01C38F35-175B-6946-95F7-C4AB806CC96D}"/>
                </a:ext>
              </a:extLst>
            </p:cNvPr>
            <p:cNvSpPr/>
            <p:nvPr/>
          </p:nvSpPr>
          <p:spPr bwMode="auto">
            <a:xfrm>
              <a:off x="1751483" y="1773784"/>
              <a:ext cx="11333126" cy="376334"/>
            </a:xfrm>
            <a:prstGeom prst="rect">
              <a:avLst/>
            </a:prstGeom>
            <a:noFill/>
            <a:ln w="9525" cap="flat" cmpd="sng" algn="ctr">
              <a:noFill/>
              <a:prstDash val="solid"/>
              <a:round/>
              <a:headEnd type="none" w="med" len="med"/>
              <a:tailEnd type="none" w="med" len="med"/>
            </a:ln>
            <a:effectLst/>
          </p:spPr>
          <p:txBody>
            <a:bodyPr vert="horz" wrap="square" lIns="97155" tIns="48578" rIns="97155" bIns="48578" numCol="1" rtlCol="0" anchor="ctr" anchorCtr="0" compatLnSpc="1">
              <a:prstTxWarp prst="textNoShape">
                <a:avLst/>
              </a:prstTxWarp>
            </a:bodyPr>
            <a:lstStyle/>
            <a:p>
              <a:pPr algn="ctr" fontAlgn="b">
                <a:spcBef>
                  <a:spcPts val="638"/>
                </a:spcBef>
                <a:spcAft>
                  <a:spcPts val="638"/>
                </a:spcAft>
              </a:pPr>
              <a:r>
                <a:rPr lang="en-US" sz="1400" b="1" dirty="0">
                  <a:solidFill>
                    <a:schemeClr val="accent2">
                      <a:lumMod val="50000"/>
                    </a:schemeClr>
                  </a:solidFill>
                </a:rPr>
                <a:t>The Evolution of Artificial Intelligence Applications</a:t>
              </a:r>
            </a:p>
          </p:txBody>
        </p:sp>
        <p:sp>
          <p:nvSpPr>
            <p:cNvPr id="31" name="Line 24">
              <a:extLst>
                <a:ext uri="{FF2B5EF4-FFF2-40B4-BE49-F238E27FC236}">
                  <a16:creationId xmlns:a16="http://schemas.microsoft.com/office/drawing/2014/main" id="{F4E0098B-0B45-1D4D-9CA4-48F18A4301AE}"/>
                </a:ext>
              </a:extLst>
            </p:cNvPr>
            <p:cNvSpPr>
              <a:spLocks noChangeShapeType="1"/>
            </p:cNvSpPr>
            <p:nvPr>
              <p:custDataLst>
                <p:tags r:id="rId1"/>
              </p:custDataLst>
            </p:nvPr>
          </p:nvSpPr>
          <p:spPr bwMode="gray">
            <a:xfrm flipV="1">
              <a:off x="1589259" y="2046090"/>
              <a:ext cx="0" cy="4461498"/>
            </a:xfrm>
            <a:prstGeom prst="line">
              <a:avLst/>
            </a:prstGeom>
            <a:noFill/>
            <a:ln w="57150" cmpd="sng">
              <a:solidFill>
                <a:schemeClr val="accent1">
                  <a:lumMod val="50000"/>
                </a:schemeClr>
              </a:solidFill>
              <a:prstDash val="solid"/>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F5F5F">
                        <a:alpha val="50000"/>
                      </a:srgbClr>
                    </a:outerShdw>
                  </a:effectLst>
                </a14:hiddenEffects>
              </a:ext>
            </a:extLst>
          </p:spPr>
          <p:txBody>
            <a:bodyPr wrap="none" lIns="39634" tIns="39634" rIns="39634" bIns="39634" anchor="ctr">
              <a:noAutofit/>
            </a:bodyPr>
            <a:lstStyle/>
            <a:p>
              <a:pPr defTabSz="971550" eaLnBrk="1" fontAlgn="auto" hangingPunct="1">
                <a:spcBef>
                  <a:spcPts val="0"/>
                </a:spcBef>
                <a:spcAft>
                  <a:spcPts val="0"/>
                </a:spcAft>
                <a:buClr>
                  <a:srgbClr val="000000"/>
                </a:buClr>
                <a:defRPr/>
              </a:pPr>
              <a:endParaRPr lang="en-US" sz="1050" kern="0">
                <a:solidFill>
                  <a:srgbClr val="7F7F7F"/>
                </a:solidFill>
                <a:ea typeface="Myriad Pro"/>
                <a:cs typeface="Myriad Pro"/>
              </a:endParaRPr>
            </a:p>
          </p:txBody>
        </p:sp>
        <p:sp>
          <p:nvSpPr>
            <p:cNvPr id="32" name="Rectangle 31">
              <a:extLst>
                <a:ext uri="{FF2B5EF4-FFF2-40B4-BE49-F238E27FC236}">
                  <a16:creationId xmlns:a16="http://schemas.microsoft.com/office/drawing/2014/main" id="{99EFC469-22E9-8846-BAE3-7F0E6EDE8D5B}"/>
                </a:ext>
              </a:extLst>
            </p:cNvPr>
            <p:cNvSpPr/>
            <p:nvPr/>
          </p:nvSpPr>
          <p:spPr>
            <a:xfrm>
              <a:off x="2679139" y="4496085"/>
              <a:ext cx="2786033" cy="381435"/>
            </a:xfrm>
            <a:prstGeom prst="rect">
              <a:avLst/>
            </a:prstGeom>
            <a:noFill/>
            <a:ln w="25400" cap="flat" cmpd="sng" algn="ctr">
              <a:noFill/>
              <a:prstDash val="solid"/>
            </a:ln>
            <a:effectLst/>
          </p:spPr>
          <p:txBody>
            <a:bodyPr lIns="129511" tIns="64756" rIns="129511" bIns="64756" rtlCol="0" anchor="t"/>
            <a:lstStyle/>
            <a:p>
              <a:pPr algn="ctr" defTabSz="971550" eaLnBrk="1" fontAlgn="auto" hangingPunct="1">
                <a:spcBef>
                  <a:spcPts val="0"/>
                </a:spcBef>
                <a:spcAft>
                  <a:spcPts val="0"/>
                </a:spcAft>
                <a:defRPr/>
              </a:pPr>
              <a:r>
                <a:rPr lang="en-US" sz="1200" b="1" kern="0" dirty="0">
                  <a:solidFill>
                    <a:schemeClr val="bg1"/>
                  </a:solidFill>
                  <a:ea typeface="Myriad Pro"/>
                  <a:cs typeface="Myriad Pro"/>
                </a:rPr>
                <a:t>Reactive Analytics</a:t>
              </a:r>
            </a:p>
          </p:txBody>
        </p:sp>
        <p:sp>
          <p:nvSpPr>
            <p:cNvPr id="33" name="Rectangle 32">
              <a:extLst>
                <a:ext uri="{FF2B5EF4-FFF2-40B4-BE49-F238E27FC236}">
                  <a16:creationId xmlns:a16="http://schemas.microsoft.com/office/drawing/2014/main" id="{E64C10C5-7D81-E04F-90D1-C9E261E64449}"/>
                </a:ext>
              </a:extLst>
            </p:cNvPr>
            <p:cNvSpPr/>
            <p:nvPr/>
          </p:nvSpPr>
          <p:spPr>
            <a:xfrm>
              <a:off x="4031561" y="3568218"/>
              <a:ext cx="3219663" cy="381435"/>
            </a:xfrm>
            <a:prstGeom prst="rect">
              <a:avLst/>
            </a:prstGeom>
            <a:noFill/>
            <a:ln w="25400" cap="flat" cmpd="sng" algn="ctr">
              <a:noFill/>
              <a:prstDash val="solid"/>
            </a:ln>
            <a:effectLst/>
          </p:spPr>
          <p:txBody>
            <a:bodyPr lIns="129511" tIns="64756" rIns="129511" bIns="64756" rtlCol="0" anchor="t"/>
            <a:lstStyle/>
            <a:p>
              <a:pPr algn="ctr" defTabSz="971550" eaLnBrk="1" fontAlgn="auto" hangingPunct="1">
                <a:spcBef>
                  <a:spcPts val="0"/>
                </a:spcBef>
                <a:spcAft>
                  <a:spcPts val="0"/>
                </a:spcAft>
                <a:defRPr/>
              </a:pPr>
              <a:r>
                <a:rPr lang="en-US" sz="1200" b="1" kern="0" dirty="0">
                  <a:solidFill>
                    <a:schemeClr val="bg1"/>
                  </a:solidFill>
                  <a:ea typeface="Myriad Pro"/>
                  <a:cs typeface="Myriad Pro"/>
                </a:rPr>
                <a:t>Predictive Analytics</a:t>
              </a:r>
            </a:p>
          </p:txBody>
        </p:sp>
        <p:sp>
          <p:nvSpPr>
            <p:cNvPr id="34" name="Line 24">
              <a:extLst>
                <a:ext uri="{FF2B5EF4-FFF2-40B4-BE49-F238E27FC236}">
                  <a16:creationId xmlns:a16="http://schemas.microsoft.com/office/drawing/2014/main" id="{887CC1F4-479C-4547-B0D6-46D1E7DB3AB8}"/>
                </a:ext>
              </a:extLst>
            </p:cNvPr>
            <p:cNvSpPr>
              <a:spLocks noChangeShapeType="1"/>
            </p:cNvSpPr>
            <p:nvPr>
              <p:custDataLst>
                <p:tags r:id="rId2"/>
              </p:custDataLst>
            </p:nvPr>
          </p:nvSpPr>
          <p:spPr bwMode="gray">
            <a:xfrm flipV="1">
              <a:off x="1595911" y="6451820"/>
              <a:ext cx="11445230" cy="55766"/>
            </a:xfrm>
            <a:prstGeom prst="line">
              <a:avLst/>
            </a:prstGeom>
            <a:noFill/>
            <a:ln w="57150" cmpd="sng">
              <a:solidFill>
                <a:schemeClr val="accent1">
                  <a:lumMod val="50000"/>
                </a:schemeClr>
              </a:solidFill>
              <a:prstDash val="solid"/>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5F5F5F">
                        <a:alpha val="50000"/>
                      </a:srgbClr>
                    </a:outerShdw>
                  </a:effectLst>
                </a14:hiddenEffects>
              </a:ext>
            </a:extLst>
          </p:spPr>
          <p:txBody>
            <a:bodyPr wrap="none" lIns="39634" tIns="39634" rIns="39634" bIns="39634" anchor="ctr">
              <a:noAutofit/>
            </a:bodyPr>
            <a:lstStyle/>
            <a:p>
              <a:pPr defTabSz="971550" eaLnBrk="1" fontAlgn="auto" hangingPunct="1">
                <a:spcBef>
                  <a:spcPts val="0"/>
                </a:spcBef>
                <a:spcAft>
                  <a:spcPts val="0"/>
                </a:spcAft>
                <a:buClr>
                  <a:srgbClr val="000000"/>
                </a:buClr>
                <a:defRPr/>
              </a:pPr>
              <a:endParaRPr lang="en-US" sz="1050" kern="0">
                <a:solidFill>
                  <a:srgbClr val="7F7F7F"/>
                </a:solidFill>
                <a:ea typeface="Myriad Pro"/>
                <a:cs typeface="Myriad Pro"/>
              </a:endParaRPr>
            </a:p>
          </p:txBody>
        </p:sp>
      </p:grpSp>
      <p:sp>
        <p:nvSpPr>
          <p:cNvPr id="35" name="Slide Number Placeholder 1">
            <a:extLst>
              <a:ext uri="{FF2B5EF4-FFF2-40B4-BE49-F238E27FC236}">
                <a16:creationId xmlns:a16="http://schemas.microsoft.com/office/drawing/2014/main" id="{898EEA30-DAA3-4D0D-AEA2-1E274874AA3C}"/>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12</a:t>
            </a:fld>
            <a:endParaRPr lang="en-US" sz="1200" dirty="0"/>
          </a:p>
        </p:txBody>
      </p:sp>
    </p:spTree>
    <p:extLst>
      <p:ext uri="{BB962C8B-B14F-4D97-AF65-F5344CB8AC3E}">
        <p14:creationId xmlns:p14="http://schemas.microsoft.com/office/powerpoint/2010/main" val="76261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22F7-B1FE-7748-8703-681DC298B929}"/>
              </a:ext>
            </a:extLst>
          </p:cNvPr>
          <p:cNvSpPr>
            <a:spLocks noGrp="1"/>
          </p:cNvSpPr>
          <p:nvPr>
            <p:ph type="title"/>
          </p:nvPr>
        </p:nvSpPr>
        <p:spPr>
          <a:xfrm>
            <a:off x="571500" y="22906"/>
            <a:ext cx="7162038" cy="400050"/>
          </a:xfrm>
        </p:spPr>
        <p:txBody>
          <a:bodyPr/>
          <a:lstStyle/>
          <a:p>
            <a:r>
              <a:rPr lang="en-US" dirty="0"/>
              <a:t>AI Apps are Becoming More Accessible, Easier to Build</a:t>
            </a:r>
          </a:p>
        </p:txBody>
      </p:sp>
      <p:sp>
        <p:nvSpPr>
          <p:cNvPr id="3" name="Text Placeholder 2">
            <a:extLst>
              <a:ext uri="{FF2B5EF4-FFF2-40B4-BE49-F238E27FC236}">
                <a16:creationId xmlns:a16="http://schemas.microsoft.com/office/drawing/2014/main" id="{987AD400-0E9D-E54A-AA4E-9A6C7ED5048E}"/>
              </a:ext>
            </a:extLst>
          </p:cNvPr>
          <p:cNvSpPr>
            <a:spLocks noGrp="1"/>
          </p:cNvSpPr>
          <p:nvPr>
            <p:ph type="body" sz="quarter" idx="10"/>
          </p:nvPr>
        </p:nvSpPr>
        <p:spPr>
          <a:xfrm>
            <a:off x="571500" y="1066799"/>
            <a:ext cx="10985502" cy="542369"/>
          </a:xfrm>
        </p:spPr>
        <p:txBody>
          <a:bodyPr>
            <a:normAutofit lnSpcReduction="10000"/>
          </a:bodyPr>
          <a:lstStyle/>
          <a:p>
            <a:r>
              <a:rPr lang="en-US" dirty="0"/>
              <a:t>New educational, platform and open-source tools have come to market that make AI development easier for both data scientists and traditional developers</a:t>
            </a:r>
          </a:p>
        </p:txBody>
      </p:sp>
      <p:grpSp>
        <p:nvGrpSpPr>
          <p:cNvPr id="4" name="Group 3">
            <a:extLst>
              <a:ext uri="{FF2B5EF4-FFF2-40B4-BE49-F238E27FC236}">
                <a16:creationId xmlns:a16="http://schemas.microsoft.com/office/drawing/2014/main" id="{669B4483-4E55-294E-899B-4090CAC74B67}"/>
              </a:ext>
            </a:extLst>
          </p:cNvPr>
          <p:cNvGrpSpPr/>
          <p:nvPr/>
        </p:nvGrpSpPr>
        <p:grpSpPr>
          <a:xfrm>
            <a:off x="745594" y="1911701"/>
            <a:ext cx="9196331" cy="4018898"/>
            <a:chOff x="1313765" y="2329213"/>
            <a:chExt cx="9196331" cy="4018898"/>
          </a:xfrm>
        </p:grpSpPr>
        <p:sp>
          <p:nvSpPr>
            <p:cNvPr id="5" name="Up Arrow 4">
              <a:extLst>
                <a:ext uri="{FF2B5EF4-FFF2-40B4-BE49-F238E27FC236}">
                  <a16:creationId xmlns:a16="http://schemas.microsoft.com/office/drawing/2014/main" id="{6D3AB6E1-B834-E847-A3DB-C1C33290882D}"/>
                </a:ext>
              </a:extLst>
            </p:cNvPr>
            <p:cNvSpPr/>
            <p:nvPr/>
          </p:nvSpPr>
          <p:spPr bwMode="auto">
            <a:xfrm>
              <a:off x="6815882" y="3029726"/>
              <a:ext cx="3694214" cy="1676852"/>
            </a:xfrm>
            <a:prstGeom prst="upArrow">
              <a:avLst/>
            </a:prstGeom>
            <a:solidFill>
              <a:schemeClr val="bg1">
                <a:lumMod val="85000"/>
                <a:alpha val="40000"/>
              </a:schemeClr>
            </a:solidFill>
            <a:ln w="9525" cap="flat" cmpd="sng" algn="ctr">
              <a:noFill/>
              <a:prstDash val="solid"/>
              <a:round/>
              <a:headEnd type="none" w="med" len="med"/>
              <a:tailEnd type="none" w="med" len="med"/>
            </a:ln>
            <a:effectLst/>
          </p:spPr>
          <p:txBody>
            <a:bodyPr vert="horz" wrap="square" lIns="62345" tIns="31173" rIns="62345" bIns="31173" numCol="1" rtlCol="0" anchor="t" anchorCtr="0" compatLnSpc="1">
              <a:prstTxWarp prst="textNoShape">
                <a:avLst/>
              </a:prstTxWarp>
            </a:bodyPr>
            <a:lstStyle/>
            <a:p>
              <a:pPr defTabSz="623438" eaLnBrk="0" fontAlgn="base" hangingPunct="0">
                <a:spcBef>
                  <a:spcPct val="0"/>
                </a:spcBef>
                <a:spcAft>
                  <a:spcPct val="0"/>
                </a:spcAft>
              </a:pPr>
              <a:endParaRPr lang="en-US" sz="1636">
                <a:latin typeface="Arial" pitchFamily="-65" charset="0"/>
                <a:ea typeface="ＭＳ Ｐゴシック" pitchFamily="-65" charset="-128"/>
                <a:cs typeface="ＭＳ Ｐゴシック" pitchFamily="-65" charset="-128"/>
              </a:endParaRPr>
            </a:p>
          </p:txBody>
        </p:sp>
        <p:cxnSp>
          <p:nvCxnSpPr>
            <p:cNvPr id="7" name="Straight Connector 6">
              <a:extLst>
                <a:ext uri="{FF2B5EF4-FFF2-40B4-BE49-F238E27FC236}">
                  <a16:creationId xmlns:a16="http://schemas.microsoft.com/office/drawing/2014/main" id="{6DCAE41C-000B-934C-9D51-45C586375A7F}"/>
                </a:ext>
              </a:extLst>
            </p:cNvPr>
            <p:cNvCxnSpPr>
              <a:cxnSpLocks/>
            </p:cNvCxnSpPr>
            <p:nvPr/>
          </p:nvCxnSpPr>
          <p:spPr bwMode="auto">
            <a:xfrm>
              <a:off x="4609397" y="3011621"/>
              <a:ext cx="0" cy="318803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195D31D0-28A6-A84D-BE8A-1CEA4682E405}"/>
                </a:ext>
              </a:extLst>
            </p:cNvPr>
            <p:cNvCxnSpPr>
              <a:cxnSpLocks/>
            </p:cNvCxnSpPr>
            <p:nvPr/>
          </p:nvCxnSpPr>
          <p:spPr bwMode="auto">
            <a:xfrm>
              <a:off x="6577579" y="3011621"/>
              <a:ext cx="0" cy="31045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EB248F64-D408-2A47-A53D-3796D1EBC5DF}"/>
                </a:ext>
              </a:extLst>
            </p:cNvPr>
            <p:cNvSpPr/>
            <p:nvPr/>
          </p:nvSpPr>
          <p:spPr bwMode="auto">
            <a:xfrm>
              <a:off x="1444558" y="4105468"/>
              <a:ext cx="1562566" cy="85712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62345" tIns="31173" rIns="62345" bIns="31173" numCol="1" rtlCol="0" anchor="ctr" anchorCtr="0" compatLnSpc="1">
              <a:prstTxWarp prst="textNoShape">
                <a:avLst/>
              </a:prstTxWarp>
            </a:bodyPr>
            <a:lstStyle/>
            <a:p>
              <a:pPr algn="ctr" defTabSz="623438" eaLnBrk="0" fontAlgn="base" hangingPunct="0">
                <a:spcBef>
                  <a:spcPct val="0"/>
                </a:spcBef>
                <a:spcAft>
                  <a:spcPct val="0"/>
                </a:spcAft>
              </a:pPr>
              <a:r>
                <a:rPr lang="en-US" sz="1091" b="1">
                  <a:latin typeface="Helvetica Neue" panose="02000503000000020004" pitchFamily="2" charset="0"/>
                  <a:ea typeface="Helvetica Neue" panose="02000503000000020004" pitchFamily="2" charset="0"/>
                  <a:cs typeface="Helvetica Neue" panose="02000503000000020004" pitchFamily="2" charset="0"/>
                </a:rPr>
                <a:t>Low Code</a:t>
              </a:r>
            </a:p>
            <a:p>
              <a:pPr algn="ctr"/>
              <a:r>
                <a:rPr lang="en-US" sz="818">
                  <a:latin typeface="Helvetica Neue" panose="02000503000000020004" pitchFamily="2" charset="0"/>
                </a:rPr>
                <a:t> (Traditional Developers without AI experience)</a:t>
              </a:r>
            </a:p>
          </p:txBody>
        </p:sp>
        <p:sp>
          <p:nvSpPr>
            <p:cNvPr id="10" name="Rectangle 9">
              <a:extLst>
                <a:ext uri="{FF2B5EF4-FFF2-40B4-BE49-F238E27FC236}">
                  <a16:creationId xmlns:a16="http://schemas.microsoft.com/office/drawing/2014/main" id="{35E2C21E-E8F9-ED49-98D7-CF375A57D059}"/>
                </a:ext>
              </a:extLst>
            </p:cNvPr>
            <p:cNvSpPr/>
            <p:nvPr/>
          </p:nvSpPr>
          <p:spPr bwMode="auto">
            <a:xfrm>
              <a:off x="1444558" y="5211600"/>
              <a:ext cx="1562566" cy="862235"/>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62345" tIns="31173" rIns="62345" bIns="31173" numCol="1" rtlCol="0" anchor="ctr" anchorCtr="0" compatLnSpc="1">
              <a:prstTxWarp prst="textNoShape">
                <a:avLst/>
              </a:prstTxWarp>
            </a:bodyPr>
            <a:lstStyle/>
            <a:p>
              <a:pPr algn="ctr" defTabSz="623438" eaLnBrk="0" fontAlgn="base" hangingPunct="0">
                <a:spcBef>
                  <a:spcPct val="0"/>
                </a:spcBef>
                <a:spcAft>
                  <a:spcPct val="0"/>
                </a:spcAft>
              </a:pPr>
              <a:r>
                <a:rPr lang="en-US" sz="1091" b="1">
                  <a:latin typeface="Helvetica Neue" panose="02000503000000020004" pitchFamily="2" charset="0"/>
                  <a:ea typeface="Helvetica Neue" panose="02000503000000020004" pitchFamily="2" charset="0"/>
                  <a:cs typeface="Helvetica Neue" panose="02000503000000020004" pitchFamily="2" charset="0"/>
                </a:rPr>
                <a:t>AI Tools</a:t>
              </a:r>
            </a:p>
            <a:p>
              <a:pPr algn="ctr" defTabSz="623438" eaLnBrk="0" fontAlgn="base" hangingPunct="0">
                <a:spcBef>
                  <a:spcPct val="0"/>
                </a:spcBef>
                <a:spcAft>
                  <a:spcPct val="0"/>
                </a:spcAft>
              </a:pPr>
              <a:r>
                <a:rPr lang="en-US" sz="818">
                  <a:latin typeface="Helvetica Neue" panose="02000503000000020004" pitchFamily="2" charset="0"/>
                  <a:ea typeface="Helvetica Neue" panose="02000503000000020004" pitchFamily="2" charset="0"/>
                  <a:cs typeface="Helvetica Neue" panose="02000503000000020004" pitchFamily="2" charset="0"/>
                </a:rPr>
                <a:t>(AI Developers &amp; Data Scientists)</a:t>
              </a:r>
            </a:p>
          </p:txBody>
        </p:sp>
        <p:sp>
          <p:nvSpPr>
            <p:cNvPr id="15" name="Rectangle 14">
              <a:extLst>
                <a:ext uri="{FF2B5EF4-FFF2-40B4-BE49-F238E27FC236}">
                  <a16:creationId xmlns:a16="http://schemas.microsoft.com/office/drawing/2014/main" id="{A0385A0F-2AF4-C247-9F10-88C8D3867FDE}"/>
                </a:ext>
              </a:extLst>
            </p:cNvPr>
            <p:cNvSpPr/>
            <p:nvPr/>
          </p:nvSpPr>
          <p:spPr bwMode="auto">
            <a:xfrm>
              <a:off x="1444558" y="3011621"/>
              <a:ext cx="1562566" cy="852756"/>
            </a:xfrm>
            <a:prstGeom prst="rect">
              <a:avLst/>
            </a:prstGeom>
            <a:solidFill>
              <a:srgbClr val="E1FBFF"/>
            </a:solidFill>
            <a:ln w="9525" cap="flat" cmpd="sng" algn="ctr">
              <a:noFill/>
              <a:prstDash val="solid"/>
              <a:round/>
              <a:headEnd type="none" w="med" len="med"/>
              <a:tailEnd type="none" w="med" len="med"/>
            </a:ln>
            <a:effectLst/>
          </p:spPr>
          <p:txBody>
            <a:bodyPr vert="horz" wrap="square" lIns="62345" tIns="31173" rIns="62345" bIns="31173" numCol="1" rtlCol="0" anchor="ctr" anchorCtr="0" compatLnSpc="1">
              <a:prstTxWarp prst="textNoShape">
                <a:avLst/>
              </a:prstTxWarp>
            </a:bodyPr>
            <a:lstStyle/>
            <a:p>
              <a:pPr algn="ctr" defTabSz="623438" eaLnBrk="0" fontAlgn="base" hangingPunct="0">
                <a:spcBef>
                  <a:spcPct val="0"/>
                </a:spcBef>
                <a:spcAft>
                  <a:spcPct val="0"/>
                </a:spcAft>
              </a:pPr>
              <a:r>
                <a:rPr lang="en-US" sz="1091" b="1">
                  <a:latin typeface="Helvetica Neue" panose="02000503000000020004" pitchFamily="2" charset="0"/>
                  <a:ea typeface="Helvetica Neue" panose="02000503000000020004" pitchFamily="2" charset="0"/>
                  <a:cs typeface="Helvetica Neue" panose="02000503000000020004" pitchFamily="2" charset="0"/>
                </a:rPr>
                <a:t>No Code </a:t>
              </a:r>
            </a:p>
            <a:p>
              <a:pPr algn="ctr" defTabSz="623438" eaLnBrk="0" fontAlgn="base" hangingPunct="0">
                <a:spcBef>
                  <a:spcPct val="0"/>
                </a:spcBef>
                <a:spcAft>
                  <a:spcPct val="0"/>
                </a:spcAft>
              </a:pPr>
              <a:r>
                <a:rPr lang="en-US" sz="818">
                  <a:latin typeface="Helvetica Neue" panose="02000503000000020004" pitchFamily="2" charset="0"/>
                  <a:ea typeface="Helvetica Neue" panose="02000503000000020004" pitchFamily="2" charset="0"/>
                  <a:cs typeface="Helvetica Neue" panose="02000503000000020004" pitchFamily="2" charset="0"/>
                </a:rPr>
                <a:t>(Creative &amp; Knowledge Workers)</a:t>
              </a:r>
            </a:p>
          </p:txBody>
        </p:sp>
        <p:cxnSp>
          <p:nvCxnSpPr>
            <p:cNvPr id="16" name="Straight Connector 15">
              <a:extLst>
                <a:ext uri="{FF2B5EF4-FFF2-40B4-BE49-F238E27FC236}">
                  <a16:creationId xmlns:a16="http://schemas.microsoft.com/office/drawing/2014/main" id="{201B609A-07AD-864B-9208-63DBC29859F3}"/>
                </a:ext>
              </a:extLst>
            </p:cNvPr>
            <p:cNvCxnSpPr>
              <a:cxnSpLocks/>
            </p:cNvCxnSpPr>
            <p:nvPr/>
          </p:nvCxnSpPr>
          <p:spPr bwMode="auto">
            <a:xfrm>
              <a:off x="1352047" y="3963218"/>
              <a:ext cx="91410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CBC48C7E-4EB0-104F-B8D6-C07478996FC4}"/>
                </a:ext>
              </a:extLst>
            </p:cNvPr>
            <p:cNvCxnSpPr>
              <a:cxnSpLocks/>
            </p:cNvCxnSpPr>
            <p:nvPr/>
          </p:nvCxnSpPr>
          <p:spPr bwMode="auto">
            <a:xfrm>
              <a:off x="1313765" y="5075067"/>
              <a:ext cx="91410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a:extLst>
                <a:ext uri="{FF2B5EF4-FFF2-40B4-BE49-F238E27FC236}">
                  <a16:creationId xmlns:a16="http://schemas.microsoft.com/office/drawing/2014/main" id="{F02861F4-C5BA-F64D-897E-8BD669442A8B}"/>
                </a:ext>
              </a:extLst>
            </p:cNvPr>
            <p:cNvSpPr/>
            <p:nvPr/>
          </p:nvSpPr>
          <p:spPr bwMode="auto">
            <a:xfrm>
              <a:off x="3393046" y="2395171"/>
              <a:ext cx="1292683" cy="491540"/>
            </a:xfrm>
            <a:prstGeom prst="rect">
              <a:avLst/>
            </a:prstGeom>
            <a:noFill/>
            <a:ln w="9525" cap="flat" cmpd="sng" algn="ctr">
              <a:noFill/>
              <a:prstDash val="solid"/>
              <a:round/>
              <a:headEnd type="none" w="med" len="med"/>
              <a:tailEnd type="none" w="med" len="med"/>
            </a:ln>
            <a:effectLst/>
          </p:spPr>
          <p:txBody>
            <a:bodyPr vert="horz" wrap="square" lIns="62345" tIns="31173" rIns="62345" bIns="31173" numCol="1" rtlCol="0" anchor="ctr" anchorCtr="0" compatLnSpc="1">
              <a:prstTxWarp prst="textNoShape">
                <a:avLst/>
              </a:prstTxWarp>
            </a:bodyPr>
            <a:lstStyle/>
            <a:p>
              <a:pPr algn="ctr" defTabSz="623438" eaLnBrk="0" fontAlgn="base" hangingPunct="0">
                <a:spcBef>
                  <a:spcPct val="0"/>
                </a:spcBef>
                <a:spcAft>
                  <a:spcPct val="0"/>
                </a:spcAft>
              </a:pPr>
              <a:r>
                <a:rPr lang="en-US" sz="1091" b="1">
                  <a:latin typeface="Helvetica Neue" panose="02000503000000020004" pitchFamily="2" charset="0"/>
                  <a:ea typeface="Helvetica Neue" panose="02000503000000020004" pitchFamily="2" charset="0"/>
                  <a:cs typeface="Helvetica Neue" panose="02000503000000020004" pitchFamily="2" charset="0"/>
                </a:rPr>
                <a:t>Enabled Dev Population</a:t>
              </a:r>
            </a:p>
          </p:txBody>
        </p:sp>
        <p:sp>
          <p:nvSpPr>
            <p:cNvPr id="19" name="Rectangle 18">
              <a:extLst>
                <a:ext uri="{FF2B5EF4-FFF2-40B4-BE49-F238E27FC236}">
                  <a16:creationId xmlns:a16="http://schemas.microsoft.com/office/drawing/2014/main" id="{E9E6E67D-0A92-9A46-A5E9-29B5CD633546}"/>
                </a:ext>
              </a:extLst>
            </p:cNvPr>
            <p:cNvSpPr/>
            <p:nvPr/>
          </p:nvSpPr>
          <p:spPr bwMode="auto">
            <a:xfrm>
              <a:off x="5335635" y="2393536"/>
              <a:ext cx="1065308" cy="486511"/>
            </a:xfrm>
            <a:prstGeom prst="rect">
              <a:avLst/>
            </a:prstGeom>
            <a:noFill/>
            <a:ln w="9525" cap="flat" cmpd="sng" algn="ctr">
              <a:noFill/>
              <a:prstDash val="solid"/>
              <a:round/>
              <a:headEnd type="none" w="med" len="med"/>
              <a:tailEnd type="none" w="med" len="med"/>
            </a:ln>
            <a:effectLst/>
          </p:spPr>
          <p:txBody>
            <a:bodyPr vert="horz" wrap="square" lIns="62345" tIns="31173" rIns="62345" bIns="31173" numCol="1" rtlCol="0" anchor="ctr" anchorCtr="0" compatLnSpc="1">
              <a:prstTxWarp prst="textNoShape">
                <a:avLst/>
              </a:prstTxWarp>
            </a:bodyPr>
            <a:lstStyle/>
            <a:p>
              <a:pPr algn="ctr" defTabSz="623438" eaLnBrk="0" fontAlgn="base" hangingPunct="0">
                <a:spcBef>
                  <a:spcPct val="0"/>
                </a:spcBef>
                <a:spcAft>
                  <a:spcPct val="0"/>
                </a:spcAft>
              </a:pPr>
              <a:r>
                <a:rPr lang="en-US" sz="1091" b="1">
                  <a:latin typeface="Helvetica Neue" panose="02000503000000020004" pitchFamily="2" charset="0"/>
                  <a:ea typeface="Helvetica Neue" panose="02000503000000020004" pitchFamily="2" charset="0"/>
                  <a:cs typeface="Helvetica Neue" panose="02000503000000020004" pitchFamily="2" charset="0"/>
                </a:rPr>
                <a:t>Tool Types</a:t>
              </a:r>
            </a:p>
          </p:txBody>
        </p:sp>
        <p:sp>
          <p:nvSpPr>
            <p:cNvPr id="20" name="Rectangle 19">
              <a:extLst>
                <a:ext uri="{FF2B5EF4-FFF2-40B4-BE49-F238E27FC236}">
                  <a16:creationId xmlns:a16="http://schemas.microsoft.com/office/drawing/2014/main" id="{14698452-558F-8B4D-9341-B42F76294FD1}"/>
                </a:ext>
              </a:extLst>
            </p:cNvPr>
            <p:cNvSpPr/>
            <p:nvPr/>
          </p:nvSpPr>
          <p:spPr bwMode="auto">
            <a:xfrm>
              <a:off x="8182179" y="2398523"/>
              <a:ext cx="1529294" cy="484835"/>
            </a:xfrm>
            <a:prstGeom prst="rect">
              <a:avLst/>
            </a:prstGeom>
            <a:noFill/>
            <a:ln w="9525" cap="flat" cmpd="sng" algn="ctr">
              <a:noFill/>
              <a:prstDash val="solid"/>
              <a:round/>
              <a:headEnd type="none" w="med" len="med"/>
              <a:tailEnd type="none" w="med" len="med"/>
            </a:ln>
            <a:effectLst/>
          </p:spPr>
          <p:txBody>
            <a:bodyPr vert="horz" wrap="square" lIns="62345" tIns="31173" rIns="62345" bIns="31173" numCol="1" rtlCol="0" anchor="ctr" anchorCtr="0" compatLnSpc="1">
              <a:prstTxWarp prst="textNoShape">
                <a:avLst/>
              </a:prstTxWarp>
            </a:bodyPr>
            <a:lstStyle/>
            <a:p>
              <a:pPr algn="ctr" defTabSz="623438" eaLnBrk="0" fontAlgn="base" hangingPunct="0">
                <a:spcBef>
                  <a:spcPct val="0"/>
                </a:spcBef>
                <a:spcAft>
                  <a:spcPct val="0"/>
                </a:spcAft>
              </a:pPr>
              <a:r>
                <a:rPr lang="en-US" sz="1091" b="1">
                  <a:latin typeface="Helvetica Neue" panose="02000503000000020004" pitchFamily="2" charset="0"/>
                  <a:ea typeface="Helvetica Neue" panose="02000503000000020004" pitchFamily="2" charset="0"/>
                  <a:cs typeface="Helvetica Neue" panose="02000503000000020004" pitchFamily="2" charset="0"/>
                </a:rPr>
                <a:t>Who Can Help</a:t>
              </a:r>
            </a:p>
          </p:txBody>
        </p:sp>
        <p:sp>
          <p:nvSpPr>
            <p:cNvPr id="21" name="TextBox 20">
              <a:extLst>
                <a:ext uri="{FF2B5EF4-FFF2-40B4-BE49-F238E27FC236}">
                  <a16:creationId xmlns:a16="http://schemas.microsoft.com/office/drawing/2014/main" id="{82E1C434-8767-7944-96E2-95FF48590264}"/>
                </a:ext>
              </a:extLst>
            </p:cNvPr>
            <p:cNvSpPr txBox="1"/>
            <p:nvPr/>
          </p:nvSpPr>
          <p:spPr>
            <a:xfrm>
              <a:off x="3412739" y="5464678"/>
              <a:ext cx="954107" cy="281167"/>
            </a:xfrm>
            <a:prstGeom prst="rect">
              <a:avLst/>
            </a:prstGeom>
            <a:noFill/>
          </p:spPr>
          <p:txBody>
            <a:bodyPr wrap="none" rtlCol="0">
              <a:spAutoFit/>
            </a:bodyPr>
            <a:lstStyle/>
            <a:p>
              <a:r>
                <a:rPr lang="en-US" sz="1227" b="1">
                  <a:latin typeface="Myriad Pro"/>
                  <a:cs typeface="Myriad Pro"/>
                </a:rPr>
                <a:t>11.4 million</a:t>
              </a:r>
            </a:p>
          </p:txBody>
        </p:sp>
        <p:sp>
          <p:nvSpPr>
            <p:cNvPr id="22" name="TextBox 21">
              <a:extLst>
                <a:ext uri="{FF2B5EF4-FFF2-40B4-BE49-F238E27FC236}">
                  <a16:creationId xmlns:a16="http://schemas.microsoft.com/office/drawing/2014/main" id="{24A025FA-8463-BF4C-97B5-0E15A4BED6B3}"/>
                </a:ext>
              </a:extLst>
            </p:cNvPr>
            <p:cNvSpPr txBox="1"/>
            <p:nvPr/>
          </p:nvSpPr>
          <p:spPr>
            <a:xfrm>
              <a:off x="3428124" y="4356881"/>
              <a:ext cx="832279" cy="281167"/>
            </a:xfrm>
            <a:prstGeom prst="rect">
              <a:avLst/>
            </a:prstGeom>
            <a:noFill/>
          </p:spPr>
          <p:txBody>
            <a:bodyPr wrap="none" rtlCol="0">
              <a:spAutoFit/>
            </a:bodyPr>
            <a:lstStyle/>
            <a:p>
              <a:r>
                <a:rPr lang="en-US" sz="1227" b="1">
                  <a:latin typeface="Myriad Pro"/>
                  <a:cs typeface="Myriad Pro"/>
                </a:rPr>
                <a:t>23 million</a:t>
              </a:r>
            </a:p>
          </p:txBody>
        </p:sp>
        <p:sp>
          <p:nvSpPr>
            <p:cNvPr id="23" name="TextBox 22">
              <a:extLst>
                <a:ext uri="{FF2B5EF4-FFF2-40B4-BE49-F238E27FC236}">
                  <a16:creationId xmlns:a16="http://schemas.microsoft.com/office/drawing/2014/main" id="{F5E082FA-3DB2-EB4E-9FFA-BE91F05100CB}"/>
                </a:ext>
              </a:extLst>
            </p:cNvPr>
            <p:cNvSpPr txBox="1"/>
            <p:nvPr/>
          </p:nvSpPr>
          <p:spPr>
            <a:xfrm>
              <a:off x="4706160" y="3246595"/>
              <a:ext cx="1824302" cy="386260"/>
            </a:xfrm>
            <a:prstGeom prst="rect">
              <a:avLst/>
            </a:prstGeom>
            <a:noFill/>
          </p:spPr>
          <p:txBody>
            <a:bodyPr wrap="square" rtlCol="0">
              <a:spAutoFit/>
            </a:bodyPr>
            <a:lstStyle/>
            <a:p>
              <a:pPr algn="ctr"/>
              <a:r>
                <a:rPr lang="en-US" sz="955">
                  <a:latin typeface="Myriad Pro"/>
                  <a:cs typeface="Myriad Pro"/>
                </a:rPr>
                <a:t>Plug &amp; Play </a:t>
              </a:r>
            </a:p>
            <a:p>
              <a:pPr algn="ctr"/>
              <a:r>
                <a:rPr lang="en-US" sz="955">
                  <a:latin typeface="Myriad Pro"/>
                  <a:cs typeface="Myriad Pro"/>
                </a:rPr>
                <a:t>Software Tools</a:t>
              </a:r>
            </a:p>
          </p:txBody>
        </p:sp>
        <p:sp>
          <p:nvSpPr>
            <p:cNvPr id="24" name="TextBox 23">
              <a:extLst>
                <a:ext uri="{FF2B5EF4-FFF2-40B4-BE49-F238E27FC236}">
                  <a16:creationId xmlns:a16="http://schemas.microsoft.com/office/drawing/2014/main" id="{20EB373F-82F7-134F-85C8-1180278A194E}"/>
                </a:ext>
              </a:extLst>
            </p:cNvPr>
            <p:cNvSpPr txBox="1"/>
            <p:nvPr/>
          </p:nvSpPr>
          <p:spPr>
            <a:xfrm>
              <a:off x="4677899" y="4058584"/>
              <a:ext cx="1824303" cy="974113"/>
            </a:xfrm>
            <a:prstGeom prst="rect">
              <a:avLst/>
            </a:prstGeom>
            <a:noFill/>
          </p:spPr>
          <p:txBody>
            <a:bodyPr wrap="square" rtlCol="0">
              <a:spAutoFit/>
            </a:bodyPr>
            <a:lstStyle/>
            <a:p>
              <a:pPr algn="ctr"/>
              <a:r>
                <a:rPr lang="en-US" sz="955">
                  <a:latin typeface="Myriad Pro"/>
                  <a:cs typeface="Myriad Pro"/>
                </a:rPr>
                <a:t>Education/E-Learning Platforms</a:t>
              </a:r>
            </a:p>
            <a:p>
              <a:pPr algn="ctr"/>
              <a:endParaRPr lang="en-US" sz="955">
                <a:latin typeface="Myriad Pro"/>
                <a:cs typeface="Myriad Pro"/>
              </a:endParaRPr>
            </a:p>
            <a:p>
              <a:pPr algn="ctr"/>
              <a:r>
                <a:rPr lang="en-US" sz="955">
                  <a:latin typeface="Myriad Pro"/>
                  <a:cs typeface="Myriad Pro"/>
                </a:rPr>
                <a:t>AI/ML Application</a:t>
              </a:r>
            </a:p>
            <a:p>
              <a:pPr algn="ctr"/>
              <a:r>
                <a:rPr lang="en-US" sz="955">
                  <a:latin typeface="Myriad Pro"/>
                  <a:cs typeface="Myriad Pro"/>
                </a:rPr>
                <a:t> Development Tools</a:t>
              </a:r>
            </a:p>
            <a:p>
              <a:pPr algn="ctr"/>
              <a:endParaRPr lang="en-US" sz="955">
                <a:latin typeface="Myriad Pro"/>
                <a:cs typeface="Myriad Pro"/>
              </a:endParaRPr>
            </a:p>
            <a:p>
              <a:pPr algn="ctr"/>
              <a:r>
                <a:rPr lang="en-US" sz="955">
                  <a:latin typeface="Myriad Pro"/>
                  <a:cs typeface="Myriad Pro"/>
                </a:rPr>
                <a:t>Software Frameworks</a:t>
              </a:r>
            </a:p>
          </p:txBody>
        </p:sp>
        <p:sp>
          <p:nvSpPr>
            <p:cNvPr id="25" name="TextBox 24">
              <a:extLst>
                <a:ext uri="{FF2B5EF4-FFF2-40B4-BE49-F238E27FC236}">
                  <a16:creationId xmlns:a16="http://schemas.microsoft.com/office/drawing/2014/main" id="{CFF2F5B4-9637-A148-9A49-449F820294F1}"/>
                </a:ext>
              </a:extLst>
            </p:cNvPr>
            <p:cNvSpPr txBox="1"/>
            <p:nvPr/>
          </p:nvSpPr>
          <p:spPr>
            <a:xfrm>
              <a:off x="4598535" y="5080072"/>
              <a:ext cx="1960561" cy="1268039"/>
            </a:xfrm>
            <a:prstGeom prst="rect">
              <a:avLst/>
            </a:prstGeom>
            <a:noFill/>
          </p:spPr>
          <p:txBody>
            <a:bodyPr wrap="square" rtlCol="0">
              <a:spAutoFit/>
            </a:bodyPr>
            <a:lstStyle/>
            <a:p>
              <a:pPr algn="ctr"/>
              <a:endParaRPr lang="en-US" sz="955">
                <a:latin typeface="Myriad Pro"/>
                <a:cs typeface="Myriad Pro"/>
              </a:endParaRPr>
            </a:p>
            <a:p>
              <a:pPr algn="ctr"/>
              <a:r>
                <a:rPr lang="en-US" sz="955">
                  <a:latin typeface="Myriad Pro"/>
                  <a:cs typeface="Myriad Pro"/>
                </a:rPr>
                <a:t>Open Source AI Platform</a:t>
              </a:r>
            </a:p>
            <a:p>
              <a:pPr algn="ctr"/>
              <a:endParaRPr lang="en-US" sz="955">
                <a:latin typeface="Myriad Pro"/>
                <a:cs typeface="Myriad Pro"/>
              </a:endParaRPr>
            </a:p>
            <a:p>
              <a:pPr algn="ctr"/>
              <a:r>
                <a:rPr lang="en-US" sz="955">
                  <a:latin typeface="Myriad Pro"/>
                  <a:cs typeface="Myriad Pro"/>
                </a:rPr>
                <a:t>Developer Workflow </a:t>
              </a:r>
            </a:p>
            <a:p>
              <a:pPr algn="ctr"/>
              <a:r>
                <a:rPr lang="en-US" sz="955">
                  <a:latin typeface="Myriad Pro"/>
                  <a:cs typeface="Myriad Pro"/>
                </a:rPr>
                <a:t>Application Tools</a:t>
              </a:r>
            </a:p>
            <a:p>
              <a:pPr algn="ctr"/>
              <a:endParaRPr lang="en-US" sz="955">
                <a:latin typeface="Myriad Pro"/>
                <a:cs typeface="Myriad Pro"/>
              </a:endParaRPr>
            </a:p>
            <a:p>
              <a:pPr algn="ctr"/>
              <a:r>
                <a:rPr lang="en-US" sz="955">
                  <a:latin typeface="Myriad Pro"/>
                  <a:cs typeface="Myriad Pro"/>
                </a:rPr>
                <a:t>AI Software Frameworks</a:t>
              </a:r>
            </a:p>
            <a:p>
              <a:pPr algn="ctr"/>
              <a:endParaRPr lang="en-US" sz="955">
                <a:latin typeface="Myriad Pro"/>
                <a:cs typeface="Myriad Pro"/>
              </a:endParaRPr>
            </a:p>
          </p:txBody>
        </p:sp>
        <p:pic>
          <p:nvPicPr>
            <p:cNvPr id="26" name="Picture 25">
              <a:extLst>
                <a:ext uri="{FF2B5EF4-FFF2-40B4-BE49-F238E27FC236}">
                  <a16:creationId xmlns:a16="http://schemas.microsoft.com/office/drawing/2014/main" id="{F215193F-3B98-3147-AD3F-96F65757FD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4469" y="4132743"/>
              <a:ext cx="575588" cy="383725"/>
            </a:xfrm>
            <a:prstGeom prst="rect">
              <a:avLst/>
            </a:prstGeom>
          </p:spPr>
        </p:pic>
        <p:pic>
          <p:nvPicPr>
            <p:cNvPr id="27" name="Graphic 26" descr="Earth globe: Americas">
              <a:extLst>
                <a:ext uri="{FF2B5EF4-FFF2-40B4-BE49-F238E27FC236}">
                  <a16:creationId xmlns:a16="http://schemas.microsoft.com/office/drawing/2014/main" id="{345EAC35-2735-2F43-8F58-05583AD00194}"/>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643" t="6781" r="9884" b="6781"/>
            <a:stretch/>
          </p:blipFill>
          <p:spPr>
            <a:xfrm>
              <a:off x="3091353" y="2393536"/>
              <a:ext cx="489293" cy="494810"/>
            </a:xfrm>
            <a:prstGeom prst="rect">
              <a:avLst/>
            </a:prstGeom>
          </p:spPr>
        </p:pic>
        <p:pic>
          <p:nvPicPr>
            <p:cNvPr id="28" name="Picture 27">
              <a:extLst>
                <a:ext uri="{FF2B5EF4-FFF2-40B4-BE49-F238E27FC236}">
                  <a16:creationId xmlns:a16="http://schemas.microsoft.com/office/drawing/2014/main" id="{FFFD5B70-F0FD-1C45-A81E-E3EE11C904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4640" y="4178754"/>
              <a:ext cx="789890" cy="248097"/>
            </a:xfrm>
            <a:prstGeom prst="rect">
              <a:avLst/>
            </a:prstGeom>
          </p:spPr>
        </p:pic>
        <p:pic>
          <p:nvPicPr>
            <p:cNvPr id="29" name="Picture 28">
              <a:extLst>
                <a:ext uri="{FF2B5EF4-FFF2-40B4-BE49-F238E27FC236}">
                  <a16:creationId xmlns:a16="http://schemas.microsoft.com/office/drawing/2014/main" id="{1EA534F4-96C2-F049-8F48-B9DEADB223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84671" y="4727038"/>
              <a:ext cx="270408" cy="102569"/>
            </a:xfrm>
            <a:prstGeom prst="rect">
              <a:avLst/>
            </a:prstGeom>
          </p:spPr>
        </p:pic>
        <p:pic>
          <p:nvPicPr>
            <p:cNvPr id="30" name="Picture 29">
              <a:extLst>
                <a:ext uri="{FF2B5EF4-FFF2-40B4-BE49-F238E27FC236}">
                  <a16:creationId xmlns:a16="http://schemas.microsoft.com/office/drawing/2014/main" id="{2E4B1520-457A-BC41-BBA0-323EF6F11B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39850" y="4678406"/>
              <a:ext cx="603092" cy="199833"/>
            </a:xfrm>
            <a:prstGeom prst="rect">
              <a:avLst/>
            </a:prstGeom>
          </p:spPr>
        </p:pic>
        <p:pic>
          <p:nvPicPr>
            <p:cNvPr id="31" name="Picture 30">
              <a:extLst>
                <a:ext uri="{FF2B5EF4-FFF2-40B4-BE49-F238E27FC236}">
                  <a16:creationId xmlns:a16="http://schemas.microsoft.com/office/drawing/2014/main" id="{A6AE7FDC-4733-4C4F-B829-F07CDE298D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19756" y="4240271"/>
              <a:ext cx="823906" cy="132778"/>
            </a:xfrm>
            <a:prstGeom prst="rect">
              <a:avLst/>
            </a:prstGeom>
          </p:spPr>
        </p:pic>
        <p:pic>
          <p:nvPicPr>
            <p:cNvPr id="32" name="Picture 31">
              <a:extLst>
                <a:ext uri="{FF2B5EF4-FFF2-40B4-BE49-F238E27FC236}">
                  <a16:creationId xmlns:a16="http://schemas.microsoft.com/office/drawing/2014/main" id="{5E4E93D6-7CF6-7A42-B638-88BB0856EB8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700249" y="4087592"/>
              <a:ext cx="498530" cy="438135"/>
            </a:xfrm>
            <a:prstGeom prst="rect">
              <a:avLst/>
            </a:prstGeom>
          </p:spPr>
        </p:pic>
        <p:pic>
          <p:nvPicPr>
            <p:cNvPr id="33" name="Picture 32">
              <a:extLst>
                <a:ext uri="{FF2B5EF4-FFF2-40B4-BE49-F238E27FC236}">
                  <a16:creationId xmlns:a16="http://schemas.microsoft.com/office/drawing/2014/main" id="{374C74A2-F11D-9843-82FF-BA1544CA1D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00249" y="4646403"/>
              <a:ext cx="552158" cy="263839"/>
            </a:xfrm>
            <a:prstGeom prst="rect">
              <a:avLst/>
            </a:prstGeom>
          </p:spPr>
        </p:pic>
        <p:pic>
          <p:nvPicPr>
            <p:cNvPr id="34" name="Picture 33">
              <a:extLst>
                <a:ext uri="{FF2B5EF4-FFF2-40B4-BE49-F238E27FC236}">
                  <a16:creationId xmlns:a16="http://schemas.microsoft.com/office/drawing/2014/main" id="{60F4D3BF-7750-4A43-B851-2AD9860E8DF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37180" y="4671105"/>
              <a:ext cx="729078" cy="214435"/>
            </a:xfrm>
            <a:prstGeom prst="rect">
              <a:avLst/>
            </a:prstGeom>
          </p:spPr>
        </p:pic>
        <p:pic>
          <p:nvPicPr>
            <p:cNvPr id="35" name="Picture 34">
              <a:extLst>
                <a:ext uri="{FF2B5EF4-FFF2-40B4-BE49-F238E27FC236}">
                  <a16:creationId xmlns:a16="http://schemas.microsoft.com/office/drawing/2014/main" id="{A47DEFEC-B1E7-5849-8AFA-FACE950A443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75507" y="4107668"/>
              <a:ext cx="397985" cy="397985"/>
            </a:xfrm>
            <a:prstGeom prst="rect">
              <a:avLst/>
            </a:prstGeom>
          </p:spPr>
        </p:pic>
        <p:pic>
          <p:nvPicPr>
            <p:cNvPr id="36" name="Picture 35">
              <a:extLst>
                <a:ext uri="{FF2B5EF4-FFF2-40B4-BE49-F238E27FC236}">
                  <a16:creationId xmlns:a16="http://schemas.microsoft.com/office/drawing/2014/main" id="{12B45219-3CD2-454A-B926-784D1C0D47F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51031" y="4667942"/>
              <a:ext cx="646130" cy="220761"/>
            </a:xfrm>
            <a:prstGeom prst="rect">
              <a:avLst/>
            </a:prstGeom>
          </p:spPr>
        </p:pic>
        <p:pic>
          <p:nvPicPr>
            <p:cNvPr id="37" name="Picture 36">
              <a:extLst>
                <a:ext uri="{FF2B5EF4-FFF2-40B4-BE49-F238E27FC236}">
                  <a16:creationId xmlns:a16="http://schemas.microsoft.com/office/drawing/2014/main" id="{6B07A1C4-6C8D-E24B-9209-3B45E03BC60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881934" y="4634588"/>
              <a:ext cx="517964" cy="287470"/>
            </a:xfrm>
            <a:prstGeom prst="rect">
              <a:avLst/>
            </a:prstGeom>
          </p:spPr>
        </p:pic>
        <p:pic>
          <p:nvPicPr>
            <p:cNvPr id="38" name="Picture 37">
              <a:extLst>
                <a:ext uri="{FF2B5EF4-FFF2-40B4-BE49-F238E27FC236}">
                  <a16:creationId xmlns:a16="http://schemas.microsoft.com/office/drawing/2014/main" id="{3D973D34-9322-1647-BAC4-9AA1B5422EF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36108" y="5335271"/>
              <a:ext cx="889837" cy="177272"/>
            </a:xfrm>
            <a:prstGeom prst="rect">
              <a:avLst/>
            </a:prstGeom>
          </p:spPr>
        </p:pic>
        <p:pic>
          <p:nvPicPr>
            <p:cNvPr id="39" name="Picture 38">
              <a:extLst>
                <a:ext uri="{FF2B5EF4-FFF2-40B4-BE49-F238E27FC236}">
                  <a16:creationId xmlns:a16="http://schemas.microsoft.com/office/drawing/2014/main" id="{61C0F126-85FD-0A47-BC26-5AD1B1B04FC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537524" y="5212227"/>
              <a:ext cx="507702" cy="423360"/>
            </a:xfrm>
            <a:prstGeom prst="rect">
              <a:avLst/>
            </a:prstGeom>
          </p:spPr>
        </p:pic>
        <p:pic>
          <p:nvPicPr>
            <p:cNvPr id="40" name="Picture 39">
              <a:extLst>
                <a:ext uri="{FF2B5EF4-FFF2-40B4-BE49-F238E27FC236}">
                  <a16:creationId xmlns:a16="http://schemas.microsoft.com/office/drawing/2014/main" id="{FE1BFC22-9F1C-854B-8028-DA1D3EAB754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11191" y="5290603"/>
              <a:ext cx="919343" cy="266609"/>
            </a:xfrm>
            <a:prstGeom prst="rect">
              <a:avLst/>
            </a:prstGeom>
          </p:spPr>
        </p:pic>
        <p:pic>
          <p:nvPicPr>
            <p:cNvPr id="41" name="Picture 40">
              <a:extLst>
                <a:ext uri="{FF2B5EF4-FFF2-40B4-BE49-F238E27FC236}">
                  <a16:creationId xmlns:a16="http://schemas.microsoft.com/office/drawing/2014/main" id="{D6631FDE-6D75-A14A-B127-C4F1230530B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130534" y="5211600"/>
              <a:ext cx="507691" cy="424615"/>
            </a:xfrm>
            <a:prstGeom prst="rect">
              <a:avLst/>
            </a:prstGeom>
          </p:spPr>
        </p:pic>
        <p:sp>
          <p:nvSpPr>
            <p:cNvPr id="42" name="TextBox 41">
              <a:extLst>
                <a:ext uri="{FF2B5EF4-FFF2-40B4-BE49-F238E27FC236}">
                  <a16:creationId xmlns:a16="http://schemas.microsoft.com/office/drawing/2014/main" id="{77DF1F7D-B515-8F4A-A97B-039A21C272B6}"/>
                </a:ext>
              </a:extLst>
            </p:cNvPr>
            <p:cNvSpPr txBox="1"/>
            <p:nvPr/>
          </p:nvSpPr>
          <p:spPr>
            <a:xfrm>
              <a:off x="3431372" y="3303092"/>
              <a:ext cx="912429" cy="281167"/>
            </a:xfrm>
            <a:prstGeom prst="rect">
              <a:avLst/>
            </a:prstGeom>
            <a:noFill/>
          </p:spPr>
          <p:txBody>
            <a:bodyPr wrap="none" rtlCol="0">
              <a:spAutoFit/>
            </a:bodyPr>
            <a:lstStyle/>
            <a:p>
              <a:r>
                <a:rPr lang="en-US" sz="1227" b="1">
                  <a:latin typeface="Myriad Pro"/>
                  <a:cs typeface="Myriad Pro"/>
                </a:rPr>
                <a:t>230 million</a:t>
              </a:r>
            </a:p>
          </p:txBody>
        </p:sp>
        <p:pic>
          <p:nvPicPr>
            <p:cNvPr id="43" name="Picture 42">
              <a:extLst>
                <a:ext uri="{FF2B5EF4-FFF2-40B4-BE49-F238E27FC236}">
                  <a16:creationId xmlns:a16="http://schemas.microsoft.com/office/drawing/2014/main" id="{9C2D44B5-80E5-CD42-92DB-A2CD9AC8D18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679099" y="5316159"/>
              <a:ext cx="562016" cy="215495"/>
            </a:xfrm>
            <a:prstGeom prst="rect">
              <a:avLst/>
            </a:prstGeom>
          </p:spPr>
        </p:pic>
        <p:sp>
          <p:nvSpPr>
            <p:cNvPr id="44" name="TextBox 43">
              <a:extLst>
                <a:ext uri="{FF2B5EF4-FFF2-40B4-BE49-F238E27FC236}">
                  <a16:creationId xmlns:a16="http://schemas.microsoft.com/office/drawing/2014/main" id="{8CF0C004-13B3-2B4D-8BED-12BAE1F96298}"/>
                </a:ext>
              </a:extLst>
            </p:cNvPr>
            <p:cNvSpPr txBox="1"/>
            <p:nvPr/>
          </p:nvSpPr>
          <p:spPr>
            <a:xfrm>
              <a:off x="8045225" y="3414121"/>
              <a:ext cx="1253164" cy="281167"/>
            </a:xfrm>
            <a:prstGeom prst="rect">
              <a:avLst/>
            </a:prstGeom>
            <a:noFill/>
          </p:spPr>
          <p:txBody>
            <a:bodyPr wrap="none" rtlCol="0">
              <a:spAutoFit/>
            </a:bodyPr>
            <a:lstStyle/>
            <a:p>
              <a:r>
                <a:rPr lang="en-US" sz="1227" b="1">
                  <a:latin typeface="Myriad Pro"/>
                  <a:cs typeface="Myriad Pro"/>
                </a:rPr>
                <a:t>Next Generation</a:t>
              </a:r>
            </a:p>
          </p:txBody>
        </p:sp>
        <p:pic>
          <p:nvPicPr>
            <p:cNvPr id="46" name="Graphic 45" descr="Tools">
              <a:extLst>
                <a:ext uri="{FF2B5EF4-FFF2-40B4-BE49-F238E27FC236}">
                  <a16:creationId xmlns:a16="http://schemas.microsoft.com/office/drawing/2014/main" id="{2033B753-6806-0F44-BC48-6AAAA52632A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12115" y="2378489"/>
              <a:ext cx="478496" cy="478496"/>
            </a:xfrm>
            <a:prstGeom prst="rect">
              <a:avLst/>
            </a:prstGeom>
          </p:spPr>
        </p:pic>
        <p:pic>
          <p:nvPicPr>
            <p:cNvPr id="50" name="Graphic 49" descr="Checkmark">
              <a:extLst>
                <a:ext uri="{FF2B5EF4-FFF2-40B4-BE49-F238E27FC236}">
                  <a16:creationId xmlns:a16="http://schemas.microsoft.com/office/drawing/2014/main" id="{F50F39CA-4CD6-A143-8C63-4D46A7F05B7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678254" y="2329213"/>
              <a:ext cx="623455" cy="623455"/>
            </a:xfrm>
            <a:prstGeom prst="rect">
              <a:avLst/>
            </a:prstGeom>
          </p:spPr>
        </p:pic>
      </p:grpSp>
      <p:sp>
        <p:nvSpPr>
          <p:cNvPr id="45" name="Slide Number Placeholder 1">
            <a:extLst>
              <a:ext uri="{FF2B5EF4-FFF2-40B4-BE49-F238E27FC236}">
                <a16:creationId xmlns:a16="http://schemas.microsoft.com/office/drawing/2014/main" id="{9C4F346C-2DE1-48E2-ACE6-2F59DA460E84}"/>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13</a:t>
            </a:fld>
            <a:endParaRPr lang="en-US" sz="1200" dirty="0"/>
          </a:p>
        </p:txBody>
      </p:sp>
    </p:spTree>
    <p:extLst>
      <p:ext uri="{BB962C8B-B14F-4D97-AF65-F5344CB8AC3E}">
        <p14:creationId xmlns:p14="http://schemas.microsoft.com/office/powerpoint/2010/main" val="339606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47" y="58231"/>
            <a:ext cx="10374667" cy="400050"/>
          </a:xfrm>
        </p:spPr>
        <p:txBody>
          <a:bodyPr/>
          <a:lstStyle/>
          <a:p>
            <a:r>
              <a:rPr lang="en-US" dirty="0"/>
              <a:t>Future Connected Home Roadmap and Implications: Artificial Intelligence has a Big Part to Play</a:t>
            </a:r>
          </a:p>
        </p:txBody>
      </p:sp>
      <p:grpSp>
        <p:nvGrpSpPr>
          <p:cNvPr id="8" name="Group 7">
            <a:extLst>
              <a:ext uri="{FF2B5EF4-FFF2-40B4-BE49-F238E27FC236}">
                <a16:creationId xmlns:a16="http://schemas.microsoft.com/office/drawing/2014/main" id="{6A63CAC6-0DE5-B048-9BBF-2BBEECBEE39E}"/>
              </a:ext>
            </a:extLst>
          </p:cNvPr>
          <p:cNvGrpSpPr/>
          <p:nvPr/>
        </p:nvGrpSpPr>
        <p:grpSpPr>
          <a:xfrm>
            <a:off x="471604" y="1137963"/>
            <a:ext cx="10554461" cy="4810076"/>
            <a:chOff x="471605" y="1137963"/>
            <a:chExt cx="9249937" cy="4356894"/>
          </a:xfrm>
        </p:grpSpPr>
        <p:sp>
          <p:nvSpPr>
            <p:cNvPr id="5" name="Rectangle 4"/>
            <p:cNvSpPr/>
            <p:nvPr/>
          </p:nvSpPr>
          <p:spPr bwMode="auto">
            <a:xfrm>
              <a:off x="1911043" y="1468338"/>
              <a:ext cx="7810499" cy="119558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342900" tIns="34290" rIns="68580" bIns="34290" numCol="1" rtlCol="0" anchor="ctr" anchorCtr="0" compatLnSpc="1">
              <a:prstTxWarp prst="textNoShape">
                <a:avLst/>
              </a:prstTxWarp>
            </a:bodyPr>
            <a:lstStyle/>
            <a:p>
              <a:pPr>
                <a:spcAft>
                  <a:spcPts val="333"/>
                </a:spcAft>
              </a:pPr>
              <a:r>
                <a:rPr lang="en-US" sz="1333" b="1" dirty="0">
                  <a:latin typeface="Myriad Pro" charset="0"/>
                  <a:ea typeface="Myriad Pro" charset="0"/>
                  <a:cs typeface="Myriad Pro" charset="0"/>
                </a:rPr>
                <a:t>Hub-and-Spoke Ecosystems: </a:t>
              </a:r>
              <a:r>
                <a:rPr lang="en-US" sz="1333" dirty="0">
                  <a:latin typeface="Myriad Pro" charset="0"/>
                  <a:ea typeface="Myriad Pro" charset="0"/>
                  <a:cs typeface="Myriad Pro" charset="0"/>
                </a:rPr>
                <a:t>Ecosystems are forming around popular home platforms with artificially intelligent “digital assistants”, most notably Amazon's Alexa among others</a:t>
              </a:r>
            </a:p>
            <a:p>
              <a:r>
                <a:rPr lang="en-US" sz="1333" b="1" dirty="0">
                  <a:latin typeface="Myriad Pro" charset="0"/>
                  <a:ea typeface="Myriad Pro" charset="0"/>
                  <a:cs typeface="Myriad Pro" charset="0"/>
                </a:rPr>
                <a:t>A La Carte Platforms and Assistants:</a:t>
              </a:r>
              <a:r>
                <a:rPr lang="en-US" sz="1333" dirty="0">
                  <a:latin typeface="Myriad Pro" charset="0"/>
                  <a:ea typeface="Myriad Pro" charset="0"/>
                  <a:cs typeface="Myriad Pro" charset="0"/>
                </a:rPr>
                <a:t> Interestingly, developers are generally not motivated to use both the platform and voice assistant from the same brand</a:t>
              </a:r>
            </a:p>
          </p:txBody>
        </p:sp>
        <p:sp>
          <p:nvSpPr>
            <p:cNvPr id="9" name="Rectangle 8"/>
            <p:cNvSpPr/>
            <p:nvPr/>
          </p:nvSpPr>
          <p:spPr bwMode="auto">
            <a:xfrm>
              <a:off x="1923981" y="2801838"/>
              <a:ext cx="7793922" cy="12321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342900" tIns="34290" rIns="68580" bIns="34290" numCol="1" rtlCol="0" anchor="ctr" anchorCtr="0" compatLnSpc="1">
              <a:prstTxWarp prst="textNoShape">
                <a:avLst/>
              </a:prstTxWarp>
            </a:bodyPr>
            <a:lstStyle/>
            <a:p>
              <a:r>
                <a:rPr lang="en-US" sz="1333" b="1" dirty="0">
                  <a:latin typeface="Myriad Pro" charset="0"/>
                  <a:ea typeface="Myriad Pro" charset="0"/>
                  <a:cs typeface="Myriad Pro" charset="0"/>
                </a:rPr>
                <a:t>No Interface is the Best Interface. </a:t>
              </a:r>
              <a:r>
                <a:rPr lang="en-US" sz="1333" dirty="0">
                  <a:latin typeface="Myriad Pro" charset="0"/>
                  <a:ea typeface="Myriad Pro" charset="0"/>
                  <a:cs typeface="Myriad Pro" charset="0"/>
                </a:rPr>
                <a:t>Ultimately, home automation must focus on removing occupant interactions and moving device and system operational decisions to the background of users’ lives to create maximal value with minimal user effort</a:t>
              </a:r>
            </a:p>
            <a:p>
              <a:pPr marL="618389" lvl="1" indent="-238115">
                <a:buFont typeface="Arial" charset="0"/>
                <a:buChar char="•"/>
              </a:pPr>
              <a:r>
                <a:rPr lang="en-US" sz="1333" dirty="0">
                  <a:latin typeface="Myriad Pro" charset="0"/>
                  <a:ea typeface="Myriad Pro" charset="0"/>
                  <a:cs typeface="Myriad Pro" charset="0"/>
                </a:rPr>
                <a:t>In this vein, “intuitive interactions” are a stepping-stone to “no interactions”</a:t>
              </a:r>
            </a:p>
          </p:txBody>
        </p:sp>
        <p:sp>
          <p:nvSpPr>
            <p:cNvPr id="11" name="Rectangle 10"/>
            <p:cNvSpPr/>
            <p:nvPr/>
          </p:nvSpPr>
          <p:spPr bwMode="auto">
            <a:xfrm>
              <a:off x="1911042" y="4186807"/>
              <a:ext cx="7810500" cy="13080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342900" tIns="34290" rIns="68580" bIns="34290" numCol="1" rtlCol="0" anchor="ctr" anchorCtr="0" compatLnSpc="1">
              <a:prstTxWarp prst="textNoShape">
                <a:avLst/>
              </a:prstTxWarp>
            </a:bodyPr>
            <a:lstStyle/>
            <a:p>
              <a:r>
                <a:rPr lang="en-US" sz="1333" b="1" dirty="0">
                  <a:latin typeface="Myriad Pro" charset="0"/>
                  <a:ea typeface="Myriad Pro" charset="0"/>
                  <a:cs typeface="Myriad Pro" charset="0"/>
                </a:rPr>
                <a:t>True Interoperability. </a:t>
              </a:r>
              <a:r>
                <a:rPr lang="en-US" sz="1333" dirty="0">
                  <a:latin typeface="Myriad Pro" charset="0"/>
                  <a:ea typeface="Myriad Pro" charset="0"/>
                  <a:cs typeface="Myriad Pro" charset="0"/>
                </a:rPr>
                <a:t>Device data will be shared among devices via peer-to-peer communications channels, enabling devices to locally coordinate actions to meet programmed or learned occupant preferences.  Devices will filter and process relevant information internally, utilizing but not relying upon remote servers to reduce transmission costs and achieve a level of resiliency not feasible today</a:t>
              </a:r>
            </a:p>
          </p:txBody>
        </p:sp>
        <p:sp>
          <p:nvSpPr>
            <p:cNvPr id="33" name="TextBox 32"/>
            <p:cNvSpPr txBox="1"/>
            <p:nvPr/>
          </p:nvSpPr>
          <p:spPr>
            <a:xfrm>
              <a:off x="1911042" y="1137963"/>
              <a:ext cx="1987532" cy="323165"/>
            </a:xfrm>
            <a:prstGeom prst="rect">
              <a:avLst/>
            </a:prstGeom>
            <a:noFill/>
          </p:spPr>
          <p:txBody>
            <a:bodyPr wrap="none" rtlCol="0">
              <a:spAutoFit/>
            </a:bodyPr>
            <a:lstStyle/>
            <a:p>
              <a:pPr marL="152394" indent="-152394" defTabSz="761970">
                <a:defRPr/>
              </a:pPr>
              <a:r>
                <a:rPr lang="en-US" sz="1500" b="1" dirty="0">
                  <a:latin typeface="Myriad Pro"/>
                  <a:cs typeface="Myriad Pro"/>
                </a:rPr>
                <a:t>Smart Home Roadmap</a:t>
              </a:r>
            </a:p>
          </p:txBody>
        </p:sp>
        <p:sp>
          <p:nvSpPr>
            <p:cNvPr id="7" name="TextBox 6">
              <a:extLst>
                <a:ext uri="{FF2B5EF4-FFF2-40B4-BE49-F238E27FC236}">
                  <a16:creationId xmlns:a16="http://schemas.microsoft.com/office/drawing/2014/main" id="{F18D729F-4C26-C94B-8AA5-DEF3DC331B4D}"/>
                </a:ext>
              </a:extLst>
            </p:cNvPr>
            <p:cNvSpPr txBox="1"/>
            <p:nvPr/>
          </p:nvSpPr>
          <p:spPr>
            <a:xfrm>
              <a:off x="677452" y="1837583"/>
              <a:ext cx="1204562" cy="553998"/>
            </a:xfrm>
            <a:prstGeom prst="rect">
              <a:avLst/>
            </a:prstGeom>
            <a:noFill/>
          </p:spPr>
          <p:txBody>
            <a:bodyPr wrap="none" rtlCol="0">
              <a:spAutoFit/>
            </a:bodyPr>
            <a:lstStyle/>
            <a:p>
              <a:pPr algn="r"/>
              <a:r>
                <a:rPr lang="en-US" sz="1500" b="1" dirty="0">
                  <a:solidFill>
                    <a:schemeClr val="accent6"/>
                  </a:solidFill>
                  <a:latin typeface="Myriad Pro"/>
                  <a:cs typeface="Myriad Pro"/>
                </a:rPr>
                <a:t>Competitive</a:t>
              </a:r>
            </a:p>
            <a:p>
              <a:pPr algn="r"/>
              <a:r>
                <a:rPr lang="en-US" sz="1500" b="1" dirty="0">
                  <a:solidFill>
                    <a:schemeClr val="accent6"/>
                  </a:solidFill>
                  <a:latin typeface="Myriad Pro"/>
                  <a:cs typeface="Myriad Pro"/>
                </a:rPr>
                <a:t>Environment</a:t>
              </a:r>
            </a:p>
          </p:txBody>
        </p:sp>
        <p:sp>
          <p:nvSpPr>
            <p:cNvPr id="16" name="TextBox 15">
              <a:extLst>
                <a:ext uri="{FF2B5EF4-FFF2-40B4-BE49-F238E27FC236}">
                  <a16:creationId xmlns:a16="http://schemas.microsoft.com/office/drawing/2014/main" id="{A73B6C00-E9FD-3F40-8E58-826CBA85F671}"/>
                </a:ext>
              </a:extLst>
            </p:cNvPr>
            <p:cNvSpPr txBox="1"/>
            <p:nvPr/>
          </p:nvSpPr>
          <p:spPr>
            <a:xfrm>
              <a:off x="842946" y="3148597"/>
              <a:ext cx="1039067" cy="553998"/>
            </a:xfrm>
            <a:prstGeom prst="rect">
              <a:avLst/>
            </a:prstGeom>
            <a:noFill/>
          </p:spPr>
          <p:txBody>
            <a:bodyPr wrap="none" rtlCol="0">
              <a:spAutoFit/>
            </a:bodyPr>
            <a:lstStyle/>
            <a:p>
              <a:pPr algn="r"/>
              <a:r>
                <a:rPr lang="en-US" sz="1500" b="1" dirty="0">
                  <a:solidFill>
                    <a:schemeClr val="accent6"/>
                  </a:solidFill>
                  <a:latin typeface="Myriad Pro"/>
                  <a:cs typeface="Myriad Pro"/>
                </a:rPr>
                <a:t>Consumer </a:t>
              </a:r>
            </a:p>
            <a:p>
              <a:pPr algn="r"/>
              <a:r>
                <a:rPr lang="en-US" sz="1500" b="1" dirty="0">
                  <a:solidFill>
                    <a:schemeClr val="accent6"/>
                  </a:solidFill>
                  <a:latin typeface="Myriad Pro"/>
                  <a:cs typeface="Myriad Pro"/>
                </a:rPr>
                <a:t>Impacts</a:t>
              </a:r>
            </a:p>
          </p:txBody>
        </p:sp>
        <p:sp>
          <p:nvSpPr>
            <p:cNvPr id="17" name="TextBox 16">
              <a:extLst>
                <a:ext uri="{FF2B5EF4-FFF2-40B4-BE49-F238E27FC236}">
                  <a16:creationId xmlns:a16="http://schemas.microsoft.com/office/drawing/2014/main" id="{A6BBD2CD-8BB0-4D44-AB8B-72D17A48F719}"/>
                </a:ext>
              </a:extLst>
            </p:cNvPr>
            <p:cNvSpPr txBox="1"/>
            <p:nvPr/>
          </p:nvSpPr>
          <p:spPr>
            <a:xfrm>
              <a:off x="471605" y="4571527"/>
              <a:ext cx="1364990" cy="553998"/>
            </a:xfrm>
            <a:prstGeom prst="rect">
              <a:avLst/>
            </a:prstGeom>
            <a:noFill/>
          </p:spPr>
          <p:txBody>
            <a:bodyPr wrap="none" rtlCol="0">
              <a:spAutoFit/>
            </a:bodyPr>
            <a:lstStyle/>
            <a:p>
              <a:pPr algn="r"/>
              <a:r>
                <a:rPr lang="en-US" sz="1500" b="1" dirty="0">
                  <a:solidFill>
                    <a:schemeClr val="accent6"/>
                  </a:solidFill>
                  <a:latin typeface="Myriad Pro"/>
                  <a:cs typeface="Myriad Pro"/>
                </a:rPr>
                <a:t>Technology </a:t>
              </a:r>
            </a:p>
            <a:p>
              <a:pPr algn="r"/>
              <a:r>
                <a:rPr lang="en-US" sz="1500" b="1" dirty="0">
                  <a:solidFill>
                    <a:schemeClr val="accent6"/>
                  </a:solidFill>
                  <a:latin typeface="Myriad Pro"/>
                  <a:cs typeface="Myriad Pro"/>
                </a:rPr>
                <a:t>Considerations</a:t>
              </a:r>
            </a:p>
          </p:txBody>
        </p:sp>
      </p:grpSp>
      <p:sp>
        <p:nvSpPr>
          <p:cNvPr id="12" name="Slide Number Placeholder 1">
            <a:extLst>
              <a:ext uri="{FF2B5EF4-FFF2-40B4-BE49-F238E27FC236}">
                <a16:creationId xmlns:a16="http://schemas.microsoft.com/office/drawing/2014/main" id="{B5E31EAB-667B-4267-8F04-597BB93B65D4}"/>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14</a:t>
            </a:fld>
            <a:endParaRPr lang="en-US" sz="1200" dirty="0"/>
          </a:p>
        </p:txBody>
      </p:sp>
    </p:spTree>
    <p:extLst>
      <p:ext uri="{BB962C8B-B14F-4D97-AF65-F5344CB8AC3E}">
        <p14:creationId xmlns:p14="http://schemas.microsoft.com/office/powerpoint/2010/main" val="230334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AA2B18-0A3E-474A-8C58-60BE5A980218}"/>
              </a:ext>
            </a:extLst>
          </p:cNvPr>
          <p:cNvGrpSpPr/>
          <p:nvPr/>
        </p:nvGrpSpPr>
        <p:grpSpPr>
          <a:xfrm>
            <a:off x="668851" y="1371601"/>
            <a:ext cx="10761149" cy="4591049"/>
            <a:chOff x="668851" y="1371601"/>
            <a:chExt cx="6819040" cy="5038077"/>
          </a:xfrm>
        </p:grpSpPr>
        <p:sp>
          <p:nvSpPr>
            <p:cNvPr id="23561" name="Rectangle 9"/>
            <p:cNvSpPr>
              <a:spLocks noChangeArrowheads="1"/>
            </p:cNvSpPr>
            <p:nvPr/>
          </p:nvSpPr>
          <p:spPr bwMode="auto">
            <a:xfrm>
              <a:off x="671287" y="1371601"/>
              <a:ext cx="3101724" cy="247649"/>
            </a:xfrm>
            <a:prstGeom prst="rect">
              <a:avLst/>
            </a:prstGeom>
            <a:solidFill>
              <a:schemeClr val="accent2">
                <a:lumMod val="50000"/>
              </a:schemeClr>
            </a:solidFill>
            <a:ln w="12700">
              <a:solidFill>
                <a:schemeClr val="accent2">
                  <a:lumMod val="75000"/>
                </a:schemeClr>
              </a:solidFill>
              <a:miter lim="800000"/>
              <a:headEnd/>
              <a:tailEnd/>
            </a:ln>
          </p:spPr>
          <p:txBody>
            <a:bodyPr lIns="0" tIns="0" rIns="0" bIns="0" anchor="ctr">
              <a:prstTxWarp prst="textNoShape">
                <a:avLst/>
              </a:prstTxWarp>
            </a:bodyPr>
            <a:lstStyle/>
            <a:p>
              <a:pPr algn="ctr" defTabSz="849044"/>
              <a:r>
                <a:rPr lang="en-US" sz="1400" b="1">
                  <a:solidFill>
                    <a:srgbClr val="FFFFFF"/>
                  </a:solidFill>
                  <a:latin typeface="Myriad Pro"/>
                </a:rPr>
                <a:t>Trends &amp; Forces</a:t>
              </a:r>
            </a:p>
          </p:txBody>
        </p:sp>
        <p:sp>
          <p:nvSpPr>
            <p:cNvPr id="23562" name="Rectangle 10"/>
            <p:cNvSpPr>
              <a:spLocks noChangeArrowheads="1"/>
            </p:cNvSpPr>
            <p:nvPr/>
          </p:nvSpPr>
          <p:spPr bwMode="auto">
            <a:xfrm>
              <a:off x="668851" y="1619249"/>
              <a:ext cx="3104159" cy="4790429"/>
            </a:xfrm>
            <a:prstGeom prst="rect">
              <a:avLst/>
            </a:prstGeom>
            <a:solidFill>
              <a:schemeClr val="bg1"/>
            </a:solidFill>
            <a:ln w="12700">
              <a:solidFill>
                <a:schemeClr val="bg2"/>
              </a:solidFill>
              <a:miter lim="800000"/>
              <a:headEnd/>
              <a:tailEnd/>
            </a:ln>
          </p:spPr>
          <p:txBody>
            <a:bodyPr lIns="100285" tIns="101889" rIns="100285" bIns="52148">
              <a:prstTxWarp prst="textNoShape">
                <a:avLst/>
              </a:prstTxWarp>
            </a:bodyPr>
            <a:lstStyle/>
            <a:p>
              <a:pPr marL="142869" indent="-142869">
                <a:spcAft>
                  <a:spcPts val="500"/>
                </a:spcAft>
                <a:buFont typeface="Arial" panose="020B0604020202020204" pitchFamily="34" charset="0"/>
                <a:buChar char="•"/>
              </a:pPr>
              <a:r>
                <a:rPr lang="en-US" sz="1200" dirty="0">
                  <a:solidFill>
                    <a:schemeClr val="tx2"/>
                  </a:solidFill>
                </a:rPr>
                <a:t>What artificial intelligence applications are currently being introduced and adopted in connected homes and why? What are the major barriers to full scale adoption of new artificial intelligence (“AI”) solutions in the home?</a:t>
              </a:r>
            </a:p>
            <a:p>
              <a:pPr marL="142869" indent="-142869">
                <a:spcAft>
                  <a:spcPts val="500"/>
                </a:spcAft>
                <a:buFont typeface="Arial" panose="020B0604020202020204" pitchFamily="34" charset="0"/>
                <a:buChar char="•"/>
              </a:pPr>
              <a:r>
                <a:rPr lang="en-US" sz="1200" dirty="0">
                  <a:solidFill>
                    <a:schemeClr val="tx2"/>
                  </a:solidFill>
                </a:rPr>
                <a:t>How will technologies such as predictive analytics and maintenance to reduce trips and human interaction impact the adoption of artificial intelligence in connected homes? And how are these same technologies enabling new applications and business opportunities in connected homes? </a:t>
              </a:r>
            </a:p>
            <a:p>
              <a:pPr marL="142869" indent="-142869">
                <a:spcAft>
                  <a:spcPts val="500"/>
                </a:spcAft>
                <a:buFont typeface="Arial" panose="020B0604020202020204" pitchFamily="34" charset="0"/>
                <a:buChar char="•"/>
              </a:pPr>
              <a:r>
                <a:rPr lang="en-US" sz="1200" dirty="0">
                  <a:solidFill>
                    <a:schemeClr val="tx2"/>
                  </a:solidFill>
                </a:rPr>
                <a:t>How does the connected home ecosystem look from installation to operation to updates and ownership?</a:t>
              </a:r>
            </a:p>
            <a:p>
              <a:pPr marL="142869" indent="-142869">
                <a:spcAft>
                  <a:spcPts val="500"/>
                </a:spcAft>
                <a:buFont typeface="Arial" panose="020B0604020202020204" pitchFamily="34" charset="0"/>
                <a:buChar char="•"/>
              </a:pPr>
              <a:r>
                <a:rPr lang="en-US" sz="1200" dirty="0">
                  <a:solidFill>
                    <a:schemeClr val="tx2"/>
                  </a:solidFill>
                </a:rPr>
                <a:t>How will the market evolve in the near-term and the long-term? What implications does this have for key stakeholders?</a:t>
              </a:r>
            </a:p>
            <a:p>
              <a:pPr marL="142869" indent="-142869">
                <a:spcAft>
                  <a:spcPts val="500"/>
                </a:spcAft>
                <a:buFont typeface="Arial" panose="020B0604020202020204" pitchFamily="34" charset="0"/>
                <a:buChar char="•"/>
              </a:pPr>
              <a:r>
                <a:rPr lang="en-US" sz="1200" dirty="0">
                  <a:solidFill>
                    <a:schemeClr val="tx2"/>
                  </a:solidFill>
                </a:rPr>
                <a:t>What key regulatory and socioeconomic forces are driving or slowing the adoption of artificial intelligence in connected homes?</a:t>
              </a:r>
            </a:p>
            <a:p>
              <a:pPr marL="142869" indent="-142869">
                <a:spcAft>
                  <a:spcPts val="500"/>
                </a:spcAft>
                <a:buFont typeface="Arial" panose="020B0604020202020204" pitchFamily="34" charset="0"/>
                <a:buChar char="•"/>
              </a:pPr>
              <a:r>
                <a:rPr lang="en-US" sz="1200" dirty="0">
                  <a:solidFill>
                    <a:schemeClr val="tx2"/>
                  </a:solidFill>
                </a:rPr>
                <a:t>What are the implications of wider adoption of artificial intelligence for data ownership, cybersecurity, and use privacy?</a:t>
              </a:r>
            </a:p>
            <a:p>
              <a:pPr marL="142869" indent="-142869">
                <a:spcAft>
                  <a:spcPts val="500"/>
                </a:spcAft>
                <a:buFont typeface="Arial" panose="020B0604020202020204" pitchFamily="34" charset="0"/>
                <a:buChar char="•"/>
              </a:pPr>
              <a:endParaRPr lang="en-US" sz="1200" dirty="0">
                <a:solidFill>
                  <a:schemeClr val="tx2"/>
                </a:solidFill>
              </a:endParaRPr>
            </a:p>
          </p:txBody>
        </p:sp>
        <p:sp>
          <p:nvSpPr>
            <p:cNvPr id="23563" name="Rectangle 11"/>
            <p:cNvSpPr>
              <a:spLocks noChangeArrowheads="1"/>
            </p:cNvSpPr>
            <p:nvPr/>
          </p:nvSpPr>
          <p:spPr bwMode="auto">
            <a:xfrm>
              <a:off x="4171888" y="1371602"/>
              <a:ext cx="3316003" cy="247648"/>
            </a:xfrm>
            <a:prstGeom prst="rect">
              <a:avLst/>
            </a:prstGeom>
            <a:solidFill>
              <a:schemeClr val="accent2">
                <a:lumMod val="50000"/>
              </a:schemeClr>
            </a:solidFill>
            <a:ln w="12700">
              <a:solidFill>
                <a:schemeClr val="accent2">
                  <a:lumMod val="75000"/>
                </a:schemeClr>
              </a:solidFill>
              <a:miter lim="800000"/>
              <a:headEnd/>
              <a:tailEnd/>
            </a:ln>
          </p:spPr>
          <p:txBody>
            <a:bodyPr lIns="0" tIns="0" rIns="0" bIns="0" anchor="ctr">
              <a:prstTxWarp prst="textNoShape">
                <a:avLst/>
              </a:prstTxWarp>
            </a:bodyPr>
            <a:lstStyle/>
            <a:p>
              <a:pPr algn="ctr" defTabSz="849044"/>
              <a:r>
                <a:rPr lang="en-US" sz="1400" b="1" dirty="0">
                  <a:solidFill>
                    <a:srgbClr val="FFFFFF"/>
                  </a:solidFill>
                  <a:latin typeface="Myriad Pro"/>
                </a:rPr>
                <a:t>Customer Needs, Adoption, and Buying Behavior</a:t>
              </a:r>
              <a:r>
                <a:rPr lang="en-US" sz="1400" dirty="0">
                  <a:solidFill>
                    <a:srgbClr val="FFFFFF"/>
                  </a:solidFill>
                  <a:latin typeface="Myriad Pro"/>
                </a:rPr>
                <a:t> </a:t>
              </a:r>
              <a:endParaRPr lang="en-US" sz="1400" b="1" dirty="0">
                <a:solidFill>
                  <a:srgbClr val="FFFFFF"/>
                </a:solidFill>
                <a:latin typeface="Myriad Pro"/>
              </a:endParaRPr>
            </a:p>
          </p:txBody>
        </p:sp>
        <p:sp>
          <p:nvSpPr>
            <p:cNvPr id="23564" name="Rectangle 12"/>
            <p:cNvSpPr>
              <a:spLocks noChangeArrowheads="1"/>
            </p:cNvSpPr>
            <p:nvPr/>
          </p:nvSpPr>
          <p:spPr bwMode="auto">
            <a:xfrm>
              <a:off x="4171887" y="1619249"/>
              <a:ext cx="3316003" cy="4790429"/>
            </a:xfrm>
            <a:prstGeom prst="rect">
              <a:avLst/>
            </a:prstGeom>
            <a:solidFill>
              <a:schemeClr val="bg1"/>
            </a:solidFill>
            <a:ln w="12700">
              <a:solidFill>
                <a:schemeClr val="bg2"/>
              </a:solidFill>
              <a:miter lim="800000"/>
              <a:headEnd/>
              <a:tailEnd/>
            </a:ln>
          </p:spPr>
          <p:txBody>
            <a:bodyPr lIns="100285" tIns="101889" rIns="100285" bIns="52148">
              <a:prstTxWarp prst="textNoShape">
                <a:avLst/>
              </a:prstTxWarp>
            </a:bodyPr>
            <a:lstStyle/>
            <a:p>
              <a:pPr marL="142869" indent="-142869">
                <a:spcAft>
                  <a:spcPts val="500"/>
                </a:spcAft>
                <a:buFont typeface="Arial" panose="020B0604020202020204" pitchFamily="34" charset="0"/>
                <a:buChar char="•"/>
              </a:pPr>
              <a:r>
                <a:rPr lang="en-US" sz="1200" dirty="0">
                  <a:solidFill>
                    <a:schemeClr val="tx2"/>
                  </a:solidFill>
                </a:rPr>
                <a:t>What artificial intelligence applications and use cases are driving the largest business opportunities in which market sub-segments today (sub-segments include single unit, multi-unit and other types of connected homes)? </a:t>
              </a:r>
            </a:p>
            <a:p>
              <a:pPr marL="142869" indent="-142869">
                <a:spcAft>
                  <a:spcPts val="500"/>
                </a:spcAft>
                <a:buFont typeface="Arial" panose="020B0604020202020204" pitchFamily="34" charset="0"/>
                <a:buChar char="•"/>
              </a:pPr>
              <a:r>
                <a:rPr lang="en-US" sz="1200" dirty="0">
                  <a:solidFill>
                    <a:schemeClr val="tx2"/>
                  </a:solidFill>
                </a:rPr>
                <a:t>What are the top pain points customers face when introducing new technology in connected homes? How do top applications and use cases address key customer needs and pain points? How do connected home constituents determine cost-benefit metrics of artificial intelligence technologies?</a:t>
              </a:r>
            </a:p>
            <a:p>
              <a:pPr marL="142869" indent="-142869">
                <a:spcAft>
                  <a:spcPts val="500"/>
                </a:spcAft>
                <a:buFont typeface="Arial" panose="020B0604020202020204" pitchFamily="34" charset="0"/>
                <a:buChar char="•"/>
              </a:pPr>
              <a:r>
                <a:rPr lang="en-US" sz="1200" dirty="0">
                  <a:solidFill>
                    <a:schemeClr val="tx2"/>
                  </a:solidFill>
                </a:rPr>
                <a:t>What value propositions and KPIs do customers consider most when adopting artificial intelligence solutions in connected homes? Are these customers well informed of the value provided by artificial intelligence solutions in connected homes? How will this evolve in the future?</a:t>
              </a:r>
            </a:p>
            <a:p>
              <a:pPr marL="142869" indent="-142869">
                <a:spcAft>
                  <a:spcPts val="500"/>
                </a:spcAft>
                <a:buFont typeface="Arial" panose="020B0604020202020204" pitchFamily="34" charset="0"/>
                <a:buChar char="•"/>
              </a:pPr>
              <a:r>
                <a:rPr lang="en-US" sz="1200" dirty="0">
                  <a:solidFill>
                    <a:schemeClr val="tx2"/>
                  </a:solidFill>
                </a:rPr>
                <a:t>What are the key differences in customer types? How should positioning, channel and sales tactics differ by customer personas?</a:t>
              </a:r>
            </a:p>
            <a:p>
              <a:pPr marL="142869" indent="-142869">
                <a:spcAft>
                  <a:spcPts val="500"/>
                </a:spcAft>
                <a:buFont typeface="Arial" panose="020B0604020202020204" pitchFamily="34" charset="0"/>
                <a:buChar char="•"/>
              </a:pPr>
              <a:r>
                <a:rPr lang="en-US" sz="1200" dirty="0">
                  <a:solidFill>
                    <a:schemeClr val="tx2"/>
                  </a:solidFill>
                </a:rPr>
                <a:t>How do customers most often interact with suppliers? What customer budgeting, investment and solution packaging and delivery considerations do suppliers need to take into account when selling solutions?</a:t>
              </a:r>
            </a:p>
            <a:p>
              <a:pPr marL="142869" indent="-142869">
                <a:spcAft>
                  <a:spcPts val="500"/>
                </a:spcAft>
                <a:buFont typeface="Arial" panose="020B0604020202020204" pitchFamily="34" charset="0"/>
                <a:buChar char="•"/>
              </a:pPr>
              <a:endParaRPr lang="en-US" sz="1200" dirty="0">
                <a:solidFill>
                  <a:schemeClr val="tx2"/>
                </a:solidFill>
              </a:endParaRPr>
            </a:p>
          </p:txBody>
        </p:sp>
      </p:grpSp>
      <p:sp>
        <p:nvSpPr>
          <p:cNvPr id="2" name="Title 1"/>
          <p:cNvSpPr>
            <a:spLocks noGrp="1"/>
          </p:cNvSpPr>
          <p:nvPr>
            <p:ph type="title"/>
          </p:nvPr>
        </p:nvSpPr>
        <p:spPr>
          <a:xfrm>
            <a:off x="609600" y="104452"/>
            <a:ext cx="11222567" cy="381000"/>
          </a:xfrm>
        </p:spPr>
        <p:txBody>
          <a:bodyPr/>
          <a:lstStyle/>
          <a:p>
            <a:r>
              <a:rPr lang="en-US" dirty="0"/>
              <a:t>Connected Home Artificial Intelligence: </a:t>
            </a:r>
            <a:br>
              <a:rPr lang="en-US" dirty="0"/>
            </a:br>
            <a:r>
              <a:rPr lang="en-US" dirty="0"/>
              <a:t>Research Questions (1/2)</a:t>
            </a:r>
          </a:p>
        </p:txBody>
      </p:sp>
      <p:sp>
        <p:nvSpPr>
          <p:cNvPr id="4" name="Text Placeholder 3">
            <a:extLst>
              <a:ext uri="{FF2B5EF4-FFF2-40B4-BE49-F238E27FC236}">
                <a16:creationId xmlns:a16="http://schemas.microsoft.com/office/drawing/2014/main" id="{E9D869B9-6655-714A-84DC-1AE0EA6A63A7}"/>
              </a:ext>
            </a:extLst>
          </p:cNvPr>
          <p:cNvSpPr>
            <a:spLocks noGrp="1"/>
          </p:cNvSpPr>
          <p:nvPr>
            <p:ph type="body" sz="quarter" idx="10"/>
          </p:nvPr>
        </p:nvSpPr>
        <p:spPr>
          <a:xfrm>
            <a:off x="668850" y="1046779"/>
            <a:ext cx="10985502" cy="400050"/>
          </a:xfrm>
        </p:spPr>
        <p:txBody>
          <a:bodyPr/>
          <a:lstStyle/>
          <a:p>
            <a:pPr defTabSz="685773">
              <a:spcBef>
                <a:spcPct val="0"/>
              </a:spcBef>
            </a:pPr>
            <a:r>
              <a:rPr lang="en-US" altLang="en-US" dirty="0">
                <a:latin typeface="Myriad Pro" panose="020B0503030403020204" pitchFamily="34" charset="0"/>
              </a:rPr>
              <a:t>Harbor will work with the Steering Committee to finalize questions, scope, and goals during the kickoff process</a:t>
            </a:r>
          </a:p>
        </p:txBody>
      </p:sp>
      <p:sp>
        <p:nvSpPr>
          <p:cNvPr id="9" name="Slide Number Placeholder 1">
            <a:extLst>
              <a:ext uri="{FF2B5EF4-FFF2-40B4-BE49-F238E27FC236}">
                <a16:creationId xmlns:a16="http://schemas.microsoft.com/office/drawing/2014/main" id="{D69A5CEB-4883-427C-801E-EDE6DFDF38EF}"/>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15</a:t>
            </a:fld>
            <a:endParaRPr lang="en-US" sz="1200" dirty="0"/>
          </a:p>
        </p:txBody>
      </p:sp>
    </p:spTree>
    <p:extLst>
      <p:ext uri="{BB962C8B-B14F-4D97-AF65-F5344CB8AC3E}">
        <p14:creationId xmlns:p14="http://schemas.microsoft.com/office/powerpoint/2010/main" val="322980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452"/>
            <a:ext cx="11222567" cy="381000"/>
          </a:xfrm>
        </p:spPr>
        <p:txBody>
          <a:bodyPr/>
          <a:lstStyle/>
          <a:p>
            <a:r>
              <a:rPr lang="en-US" dirty="0"/>
              <a:t>Connected Home Artificial Intelligence: </a:t>
            </a:r>
            <a:br>
              <a:rPr lang="en-US" dirty="0"/>
            </a:br>
            <a:r>
              <a:rPr lang="en-US" dirty="0"/>
              <a:t>Research Questions (2/2)</a:t>
            </a:r>
          </a:p>
        </p:txBody>
      </p:sp>
      <p:sp>
        <p:nvSpPr>
          <p:cNvPr id="4" name="Text Placeholder 3">
            <a:extLst>
              <a:ext uri="{FF2B5EF4-FFF2-40B4-BE49-F238E27FC236}">
                <a16:creationId xmlns:a16="http://schemas.microsoft.com/office/drawing/2014/main" id="{E9D869B9-6655-714A-84DC-1AE0EA6A63A7}"/>
              </a:ext>
            </a:extLst>
          </p:cNvPr>
          <p:cNvSpPr>
            <a:spLocks noGrp="1"/>
          </p:cNvSpPr>
          <p:nvPr>
            <p:ph type="body" sz="quarter" idx="10"/>
          </p:nvPr>
        </p:nvSpPr>
        <p:spPr>
          <a:xfrm>
            <a:off x="668850" y="1046779"/>
            <a:ext cx="10985502" cy="400050"/>
          </a:xfrm>
        </p:spPr>
        <p:txBody>
          <a:bodyPr/>
          <a:lstStyle/>
          <a:p>
            <a:pPr defTabSz="685773">
              <a:spcBef>
                <a:spcPct val="0"/>
              </a:spcBef>
            </a:pPr>
            <a:r>
              <a:rPr lang="en-US" altLang="en-US" dirty="0">
                <a:latin typeface="Myriad Pro" panose="020B0503030403020204" pitchFamily="34" charset="0"/>
              </a:rPr>
              <a:t>Harbor will work with the Steering Committee to finalize questions, scope, and goals during the kickoff process</a:t>
            </a:r>
          </a:p>
        </p:txBody>
      </p:sp>
      <p:grpSp>
        <p:nvGrpSpPr>
          <p:cNvPr id="3" name="Group 2">
            <a:extLst>
              <a:ext uri="{FF2B5EF4-FFF2-40B4-BE49-F238E27FC236}">
                <a16:creationId xmlns:a16="http://schemas.microsoft.com/office/drawing/2014/main" id="{A06E4E58-4D5D-EE40-A7C0-A53F4388ABD5}"/>
              </a:ext>
            </a:extLst>
          </p:cNvPr>
          <p:cNvGrpSpPr/>
          <p:nvPr/>
        </p:nvGrpSpPr>
        <p:grpSpPr>
          <a:xfrm>
            <a:off x="609600" y="1371600"/>
            <a:ext cx="10985502" cy="4591050"/>
            <a:chOff x="6096000" y="1371600"/>
            <a:chExt cx="6033607" cy="4978402"/>
          </a:xfrm>
        </p:grpSpPr>
        <p:sp>
          <p:nvSpPr>
            <p:cNvPr id="10" name="Rectangle 9">
              <a:extLst>
                <a:ext uri="{FF2B5EF4-FFF2-40B4-BE49-F238E27FC236}">
                  <a16:creationId xmlns:a16="http://schemas.microsoft.com/office/drawing/2014/main" id="{162AA7F1-065E-D94B-898F-7578C083CB4F}"/>
                </a:ext>
              </a:extLst>
            </p:cNvPr>
            <p:cNvSpPr>
              <a:spLocks noChangeArrowheads="1"/>
            </p:cNvSpPr>
            <p:nvPr/>
          </p:nvSpPr>
          <p:spPr bwMode="auto">
            <a:xfrm>
              <a:off x="6096001" y="1371600"/>
              <a:ext cx="2772791" cy="247649"/>
            </a:xfrm>
            <a:prstGeom prst="rect">
              <a:avLst/>
            </a:prstGeom>
            <a:solidFill>
              <a:schemeClr val="accent2">
                <a:lumMod val="50000"/>
              </a:schemeClr>
            </a:solidFill>
            <a:ln w="12700">
              <a:solidFill>
                <a:schemeClr val="accent2">
                  <a:lumMod val="75000"/>
                </a:schemeClr>
              </a:solidFill>
              <a:miter lim="800000"/>
              <a:headEnd/>
              <a:tailEnd/>
            </a:ln>
          </p:spPr>
          <p:txBody>
            <a:bodyPr lIns="0" tIns="0" rIns="0" bIns="0" anchor="ctr">
              <a:prstTxWarp prst="textNoShape">
                <a:avLst/>
              </a:prstTxWarp>
            </a:bodyPr>
            <a:lstStyle/>
            <a:p>
              <a:pPr algn="ctr" defTabSz="849044"/>
              <a:r>
                <a:rPr lang="en-US" sz="1400" b="1" dirty="0">
                  <a:solidFill>
                    <a:srgbClr val="FFFFFF"/>
                  </a:solidFill>
                  <a:latin typeface="Myriad Pro"/>
                </a:rPr>
                <a:t>Supplier Dynamics and Best Practices </a:t>
              </a:r>
            </a:p>
          </p:txBody>
        </p:sp>
        <p:sp>
          <p:nvSpPr>
            <p:cNvPr id="11" name="Rectangle 10">
              <a:extLst>
                <a:ext uri="{FF2B5EF4-FFF2-40B4-BE49-F238E27FC236}">
                  <a16:creationId xmlns:a16="http://schemas.microsoft.com/office/drawing/2014/main" id="{96F30972-8F70-0C4C-81C6-1D1F0BEAB06A}"/>
                </a:ext>
              </a:extLst>
            </p:cNvPr>
            <p:cNvSpPr>
              <a:spLocks noChangeArrowheads="1"/>
            </p:cNvSpPr>
            <p:nvPr/>
          </p:nvSpPr>
          <p:spPr bwMode="auto">
            <a:xfrm>
              <a:off x="6096000" y="1619250"/>
              <a:ext cx="2772792" cy="4730752"/>
            </a:xfrm>
            <a:prstGeom prst="rect">
              <a:avLst/>
            </a:prstGeom>
            <a:solidFill>
              <a:schemeClr val="bg1"/>
            </a:solidFill>
            <a:ln w="12700">
              <a:solidFill>
                <a:schemeClr val="bg2"/>
              </a:solidFill>
              <a:miter lim="800000"/>
              <a:headEnd/>
              <a:tailEnd/>
            </a:ln>
          </p:spPr>
          <p:txBody>
            <a:bodyPr lIns="100285" tIns="101889" rIns="100285" bIns="52148">
              <a:prstTxWarp prst="textNoShape">
                <a:avLst/>
              </a:prstTxWarp>
            </a:bodyPr>
            <a:lstStyle/>
            <a:p>
              <a:pPr marL="142869" indent="-142869">
                <a:spcAft>
                  <a:spcPts val="500"/>
                </a:spcAft>
                <a:buFont typeface="Arial" panose="020B0604020202020204" pitchFamily="34" charset="0"/>
                <a:buChar char="•"/>
              </a:pPr>
              <a:r>
                <a:rPr lang="en-US" sz="1200" dirty="0">
                  <a:solidFill>
                    <a:schemeClr val="tx2"/>
                  </a:solidFill>
                </a:rPr>
                <a:t>Who are the key established players across each of the following identified segments: hardware and software technology manufacturers and suppliers, OEMS, integrators and installers, service providers?</a:t>
              </a:r>
            </a:p>
            <a:p>
              <a:pPr marL="142869" indent="-142869">
                <a:spcAft>
                  <a:spcPts val="500"/>
                </a:spcAft>
                <a:buFont typeface="Arial" panose="020B0604020202020204" pitchFamily="34" charset="0"/>
                <a:buChar char="•"/>
              </a:pPr>
              <a:r>
                <a:rPr lang="en-US" sz="1200" dirty="0">
                  <a:solidFill>
                    <a:schemeClr val="tx2"/>
                  </a:solidFill>
                </a:rPr>
                <a:t>Who are the key hardware and software innovators creating disruption with artificial intelligence in the connected homes market? How are they differentiating themselves?</a:t>
              </a:r>
            </a:p>
            <a:p>
              <a:pPr marL="142869" indent="-142869">
                <a:spcAft>
                  <a:spcPts val="500"/>
                </a:spcAft>
                <a:buFont typeface="Arial" panose="020B0604020202020204" pitchFamily="34" charset="0"/>
                <a:buChar char="•"/>
              </a:pPr>
              <a:r>
                <a:rPr lang="en-US" sz="1200" dirty="0">
                  <a:solidFill>
                    <a:schemeClr val="tx2"/>
                  </a:solidFill>
                </a:rPr>
                <a:t>What new acquisitions, investments, partnerships and ecosystems are developing in the market for artificial intelligence in connected homes? </a:t>
              </a:r>
            </a:p>
            <a:p>
              <a:pPr marL="142869" indent="-142869">
                <a:spcAft>
                  <a:spcPts val="500"/>
                </a:spcAft>
                <a:buFont typeface="Arial" panose="020B0604020202020204" pitchFamily="34" charset="0"/>
                <a:buChar char="•"/>
              </a:pPr>
              <a:r>
                <a:rPr lang="en-US" sz="1200" dirty="0">
                  <a:solidFill>
                    <a:schemeClr val="tx2"/>
                  </a:solidFill>
                </a:rPr>
                <a:t>What are the strengths and weaknesses of the identified players in the market today? Which business and solution delivery models are the most successful today, and how will this change in the future?</a:t>
              </a:r>
            </a:p>
            <a:p>
              <a:pPr marL="142869" indent="-142869">
                <a:spcAft>
                  <a:spcPts val="500"/>
                </a:spcAft>
                <a:buFont typeface="Arial" panose="020B0604020202020204" pitchFamily="34" charset="0"/>
                <a:buChar char="•"/>
              </a:pPr>
              <a:r>
                <a:rPr lang="en-US" sz="1200" dirty="0">
                  <a:solidFill>
                    <a:schemeClr val="tx2"/>
                  </a:solidFill>
                </a:rPr>
                <a:t>How does channel to market and best practices differ across player type, solution, industry sub-segment, etc.?</a:t>
              </a:r>
            </a:p>
            <a:p>
              <a:pPr marL="142869" indent="-142869">
                <a:spcAft>
                  <a:spcPts val="500"/>
                </a:spcAft>
                <a:buFont typeface="Arial" panose="020B0604020202020204" pitchFamily="34" charset="0"/>
                <a:buChar char="•"/>
              </a:pPr>
              <a:endParaRPr lang="en-US" sz="1200" dirty="0"/>
            </a:p>
          </p:txBody>
        </p:sp>
        <p:sp>
          <p:nvSpPr>
            <p:cNvPr id="12" name="Rectangle 9">
              <a:extLst>
                <a:ext uri="{FF2B5EF4-FFF2-40B4-BE49-F238E27FC236}">
                  <a16:creationId xmlns:a16="http://schemas.microsoft.com/office/drawing/2014/main" id="{BEA03CDB-DB3F-1542-AAE6-1CE9CA425076}"/>
                </a:ext>
              </a:extLst>
            </p:cNvPr>
            <p:cNvSpPr>
              <a:spLocks noChangeArrowheads="1"/>
            </p:cNvSpPr>
            <p:nvPr/>
          </p:nvSpPr>
          <p:spPr bwMode="auto">
            <a:xfrm>
              <a:off x="9093111" y="1371600"/>
              <a:ext cx="3036496" cy="247649"/>
            </a:xfrm>
            <a:prstGeom prst="rect">
              <a:avLst/>
            </a:prstGeom>
            <a:solidFill>
              <a:schemeClr val="accent2">
                <a:lumMod val="50000"/>
              </a:schemeClr>
            </a:solidFill>
            <a:ln w="12700">
              <a:solidFill>
                <a:schemeClr val="accent2">
                  <a:lumMod val="75000"/>
                </a:schemeClr>
              </a:solidFill>
              <a:miter lim="800000"/>
              <a:headEnd/>
              <a:tailEnd/>
            </a:ln>
          </p:spPr>
          <p:txBody>
            <a:bodyPr lIns="0" tIns="0" rIns="0" bIns="0" anchor="ctr">
              <a:prstTxWarp prst="textNoShape">
                <a:avLst/>
              </a:prstTxWarp>
            </a:bodyPr>
            <a:lstStyle/>
            <a:p>
              <a:pPr algn="ctr" defTabSz="849044"/>
              <a:r>
                <a:rPr lang="en-US" sz="1400" b="1" dirty="0">
                  <a:solidFill>
                    <a:srgbClr val="FFFFFF"/>
                  </a:solidFill>
                  <a:latin typeface="Myriad Pro"/>
                </a:rPr>
                <a:t>Future Considerations for Stakeholders</a:t>
              </a:r>
            </a:p>
          </p:txBody>
        </p:sp>
        <p:sp>
          <p:nvSpPr>
            <p:cNvPr id="13" name="Rectangle 10">
              <a:extLst>
                <a:ext uri="{FF2B5EF4-FFF2-40B4-BE49-F238E27FC236}">
                  <a16:creationId xmlns:a16="http://schemas.microsoft.com/office/drawing/2014/main" id="{799B679E-9251-2E46-8595-AAAD2BB64D5B}"/>
                </a:ext>
              </a:extLst>
            </p:cNvPr>
            <p:cNvSpPr>
              <a:spLocks noChangeArrowheads="1"/>
            </p:cNvSpPr>
            <p:nvPr/>
          </p:nvSpPr>
          <p:spPr bwMode="auto">
            <a:xfrm>
              <a:off x="9093111" y="1622427"/>
              <a:ext cx="3036496" cy="4727575"/>
            </a:xfrm>
            <a:prstGeom prst="rect">
              <a:avLst/>
            </a:prstGeom>
            <a:solidFill>
              <a:schemeClr val="bg1"/>
            </a:solidFill>
            <a:ln w="12700">
              <a:solidFill>
                <a:schemeClr val="bg2"/>
              </a:solidFill>
              <a:miter lim="800000"/>
              <a:headEnd/>
              <a:tailEnd/>
            </a:ln>
          </p:spPr>
          <p:txBody>
            <a:bodyPr lIns="100285" tIns="101889" rIns="100285" bIns="52148">
              <a:prstTxWarp prst="textNoShape">
                <a:avLst/>
              </a:prstTxWarp>
            </a:bodyPr>
            <a:lstStyle/>
            <a:p>
              <a:pPr marL="142869" indent="-142869">
                <a:spcAft>
                  <a:spcPts val="500"/>
                </a:spcAft>
                <a:buFont typeface="Arial" panose="020B0604020202020204" pitchFamily="34" charset="0"/>
                <a:buChar char="•"/>
              </a:pPr>
              <a:r>
                <a:rPr lang="en-US" sz="1200" dirty="0">
                  <a:solidFill>
                    <a:schemeClr val="tx2"/>
                  </a:solidFill>
                </a:rPr>
                <a:t>What segments, technologies and software are being adopted for artificial intelligence in connected homes both today and in the future?</a:t>
              </a:r>
            </a:p>
            <a:p>
              <a:pPr marL="142869" indent="-142869">
                <a:spcAft>
                  <a:spcPts val="500"/>
                </a:spcAft>
                <a:buFont typeface="Arial" panose="020B0604020202020204" pitchFamily="34" charset="0"/>
                <a:buChar char="•"/>
              </a:pPr>
              <a:r>
                <a:rPr lang="en-US" sz="1200" dirty="0">
                  <a:solidFill>
                    <a:schemeClr val="tx2"/>
                  </a:solidFill>
                </a:rPr>
                <a:t>What are the key socioeconomic and regulatory barriers and opportunities in the market? How can stakeholders capitalize on these opportunities?</a:t>
              </a:r>
            </a:p>
            <a:p>
              <a:pPr marL="142869" indent="-142869">
                <a:spcAft>
                  <a:spcPts val="500"/>
                </a:spcAft>
                <a:buFont typeface="Arial" panose="020B0604020202020204" pitchFamily="34" charset="0"/>
                <a:buChar char="•"/>
              </a:pPr>
              <a:r>
                <a:rPr lang="en-US" sz="1200" dirty="0">
                  <a:solidFill>
                    <a:schemeClr val="tx2"/>
                  </a:solidFill>
                </a:rPr>
                <a:t>What are the best practices for mitigating customer concerns, communicating value propositions and delivering or integrating artificial intelligence solutions?</a:t>
              </a:r>
            </a:p>
            <a:p>
              <a:pPr marL="142869" indent="-142869">
                <a:spcAft>
                  <a:spcPts val="500"/>
                </a:spcAft>
                <a:buFont typeface="Arial" panose="020B0604020202020204" pitchFamily="34" charset="0"/>
                <a:buChar char="•"/>
              </a:pPr>
              <a:r>
                <a:rPr lang="en-US" sz="1200" dirty="0">
                  <a:solidFill>
                    <a:schemeClr val="tx2"/>
                  </a:solidFill>
                </a:rPr>
                <a:t>What major barriers and difficulties do suppliers have when delivering artificial intelligence solutions? How can stakeholders effectively prepare to address problems such as proprietary platform software solutions and differences in artificial intelligence hardware platforms?</a:t>
              </a:r>
            </a:p>
            <a:p>
              <a:pPr marL="142869" indent="-142869">
                <a:spcAft>
                  <a:spcPts val="500"/>
                </a:spcAft>
                <a:buFont typeface="Arial" panose="020B0604020202020204" pitchFamily="34" charset="0"/>
                <a:buChar char="•"/>
              </a:pPr>
              <a:r>
                <a:rPr lang="en-US" sz="1200" dirty="0">
                  <a:solidFill>
                    <a:schemeClr val="tx2"/>
                  </a:solidFill>
                </a:rPr>
                <a:t>What are the best practices for pricing and monetizing artificial intelligence solutions in connected homes? What ecosystem participants will stakeholders need to engage to have an effective market channel? </a:t>
              </a:r>
            </a:p>
            <a:p>
              <a:pPr marL="142869" indent="-142869">
                <a:spcAft>
                  <a:spcPts val="500"/>
                </a:spcAft>
                <a:buFont typeface="Arial" panose="020B0604020202020204" pitchFamily="34" charset="0"/>
                <a:buChar char="•"/>
              </a:pPr>
              <a:r>
                <a:rPr lang="en-US" sz="1200" dirty="0">
                  <a:solidFill>
                    <a:schemeClr val="tx2"/>
                  </a:solidFill>
                </a:rPr>
                <a:t>What Post-Covid opportunities e.g. air filtration, UV lighting, sensors, etc.) are presenting themselves as viable business opportunities?</a:t>
              </a:r>
            </a:p>
          </p:txBody>
        </p:sp>
      </p:grpSp>
      <p:sp>
        <p:nvSpPr>
          <p:cNvPr id="9" name="Slide Number Placeholder 1">
            <a:extLst>
              <a:ext uri="{FF2B5EF4-FFF2-40B4-BE49-F238E27FC236}">
                <a16:creationId xmlns:a16="http://schemas.microsoft.com/office/drawing/2014/main" id="{107160A0-5225-4965-9D5B-ABD2B0657C7D}"/>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16</a:t>
            </a:fld>
            <a:endParaRPr lang="en-US" sz="1200" dirty="0"/>
          </a:p>
        </p:txBody>
      </p:sp>
    </p:spTree>
    <p:extLst>
      <p:ext uri="{BB962C8B-B14F-4D97-AF65-F5344CB8AC3E}">
        <p14:creationId xmlns:p14="http://schemas.microsoft.com/office/powerpoint/2010/main" val="330367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159"/>
            <a:ext cx="8569911" cy="381000"/>
          </a:xfrm>
        </p:spPr>
        <p:txBody>
          <a:bodyPr/>
          <a:lstStyle/>
          <a:p>
            <a:r>
              <a:rPr lang="en-US" dirty="0"/>
              <a:t>Research Design for Connected Home Artificial Intelligence </a:t>
            </a:r>
          </a:p>
        </p:txBody>
      </p:sp>
      <p:sp>
        <p:nvSpPr>
          <p:cNvPr id="3" name="Text Placeholder 2">
            <a:extLst>
              <a:ext uri="{FF2B5EF4-FFF2-40B4-BE49-F238E27FC236}">
                <a16:creationId xmlns:a16="http://schemas.microsoft.com/office/drawing/2014/main" id="{628E6261-A951-044E-B284-704045BE1C97}"/>
              </a:ext>
            </a:extLst>
          </p:cNvPr>
          <p:cNvSpPr>
            <a:spLocks noGrp="1"/>
          </p:cNvSpPr>
          <p:nvPr>
            <p:ph type="body" sz="quarter" idx="10"/>
          </p:nvPr>
        </p:nvSpPr>
        <p:spPr>
          <a:xfrm>
            <a:off x="609600" y="1071306"/>
            <a:ext cx="10985502" cy="465338"/>
          </a:xfrm>
        </p:spPr>
        <p:txBody>
          <a:bodyPr>
            <a:normAutofit/>
          </a:bodyPr>
          <a:lstStyle/>
          <a:p>
            <a:r>
              <a:rPr lang="en-US" altLang="en-US" dirty="0">
                <a:latin typeface="Myriad Pro" panose="020B0503030403020204" pitchFamily="34" charset="0"/>
              </a:rPr>
              <a:t>Harbor Research will be facilitating a collaborative project to conduct a market analysis, survey research, industry expert/thought leader interviews and analysis process for CABA’s Steering Committee Members</a:t>
            </a:r>
          </a:p>
        </p:txBody>
      </p:sp>
      <p:grpSp>
        <p:nvGrpSpPr>
          <p:cNvPr id="5" name="Group 4">
            <a:extLst>
              <a:ext uri="{FF2B5EF4-FFF2-40B4-BE49-F238E27FC236}">
                <a16:creationId xmlns:a16="http://schemas.microsoft.com/office/drawing/2014/main" id="{FD730F64-15DF-F746-A88E-EB8AE95C6394}"/>
              </a:ext>
            </a:extLst>
          </p:cNvPr>
          <p:cNvGrpSpPr/>
          <p:nvPr/>
        </p:nvGrpSpPr>
        <p:grpSpPr>
          <a:xfrm>
            <a:off x="635000" y="1809716"/>
            <a:ext cx="11023600" cy="3968783"/>
            <a:chOff x="762000" y="2171659"/>
            <a:chExt cx="12602907" cy="4762539"/>
          </a:xfrm>
        </p:grpSpPr>
        <p:sp>
          <p:nvSpPr>
            <p:cNvPr id="9" name="AutoShape 7"/>
            <p:cNvSpPr>
              <a:spLocks noChangeArrowheads="1"/>
            </p:cNvSpPr>
            <p:nvPr/>
          </p:nvSpPr>
          <p:spPr bwMode="auto">
            <a:xfrm>
              <a:off x="762000" y="2171659"/>
              <a:ext cx="3227755" cy="908857"/>
            </a:xfrm>
            <a:prstGeom prst="chevron">
              <a:avLst>
                <a:gd name="adj" fmla="val 24559"/>
              </a:avLst>
            </a:prstGeom>
            <a:solidFill>
              <a:schemeClr val="accent2">
                <a:lumMod val="50000"/>
              </a:schemeClr>
            </a:solidFill>
            <a:ln w="12700">
              <a:solidFill>
                <a:schemeClr val="bg2"/>
              </a:solidFill>
              <a:miter lim="800000"/>
              <a:headEnd/>
              <a:tailEnd/>
            </a:ln>
          </p:spPr>
          <p:txBody>
            <a:bodyPr lIns="100285" tIns="52148" rIns="100285" bIns="52148" anchor="t">
              <a:prstTxWarp prst="textNoShape">
                <a:avLst/>
              </a:prstTxWarp>
            </a:bodyPr>
            <a:lstStyle/>
            <a:p>
              <a:pPr defTabSz="1002933"/>
              <a:r>
                <a:rPr lang="en-US" sz="1000" b="1">
                  <a:solidFill>
                    <a:schemeClr val="bg1"/>
                  </a:solidFill>
                  <a:latin typeface="Myriad Pro"/>
                  <a:cs typeface="Myriad Pro"/>
                </a:rPr>
                <a:t>SURVEY</a:t>
              </a:r>
              <a:r>
                <a:rPr lang="en-US" sz="1000">
                  <a:solidFill>
                    <a:schemeClr val="bg1"/>
                  </a:solidFill>
                  <a:latin typeface="Myriad Pro"/>
                  <a:cs typeface="Myriad Pro"/>
                </a:rPr>
                <a:t>: Develop and deploy a market survey across the identified market segments to understand buying behaviors &amp; preferences</a:t>
              </a:r>
            </a:p>
          </p:txBody>
        </p:sp>
        <p:sp>
          <p:nvSpPr>
            <p:cNvPr id="10" name="AutoShape 9"/>
            <p:cNvSpPr>
              <a:spLocks noChangeArrowheads="1"/>
            </p:cNvSpPr>
            <p:nvPr/>
          </p:nvSpPr>
          <p:spPr bwMode="auto">
            <a:xfrm>
              <a:off x="3895563" y="2171659"/>
              <a:ext cx="3227757" cy="908857"/>
            </a:xfrm>
            <a:prstGeom prst="chevron">
              <a:avLst>
                <a:gd name="adj" fmla="val 24559"/>
              </a:avLst>
            </a:prstGeom>
            <a:solidFill>
              <a:schemeClr val="accent2">
                <a:lumMod val="50000"/>
              </a:schemeClr>
            </a:solidFill>
            <a:ln w="12700">
              <a:solidFill>
                <a:schemeClr val="bg2"/>
              </a:solidFill>
              <a:miter lim="800000"/>
              <a:headEnd/>
              <a:tailEnd/>
            </a:ln>
          </p:spPr>
          <p:txBody>
            <a:bodyPr lIns="100285" tIns="52148" rIns="100285" bIns="52148" anchor="t">
              <a:prstTxWarp prst="textNoShape">
                <a:avLst/>
              </a:prstTxWarp>
            </a:bodyPr>
            <a:lstStyle/>
            <a:p>
              <a:pPr defTabSz="1002933"/>
              <a:r>
                <a:rPr lang="en-US" sz="1000" b="1">
                  <a:solidFill>
                    <a:schemeClr val="bg1"/>
                  </a:solidFill>
                  <a:latin typeface="Myriad Pro"/>
                  <a:cs typeface="Myriad Pro"/>
                </a:rPr>
                <a:t>INTERVIEWS</a:t>
              </a:r>
              <a:r>
                <a:rPr lang="en-US" sz="1000">
                  <a:solidFill>
                    <a:schemeClr val="bg1"/>
                  </a:solidFill>
                  <a:latin typeface="Myriad Pro"/>
                  <a:cs typeface="Myriad Pro"/>
                </a:rPr>
                <a:t>: Conduct in-depth expert interviews with market participants to develop the evolution of preferences and solution delivery opportunities</a:t>
              </a:r>
            </a:p>
          </p:txBody>
        </p:sp>
        <p:sp>
          <p:nvSpPr>
            <p:cNvPr id="12" name="Rectangle 16"/>
            <p:cNvSpPr>
              <a:spLocks noChangeArrowheads="1"/>
            </p:cNvSpPr>
            <p:nvPr/>
          </p:nvSpPr>
          <p:spPr bwMode="auto">
            <a:xfrm>
              <a:off x="832752" y="3344283"/>
              <a:ext cx="3011600" cy="3588904"/>
            </a:xfrm>
            <a:prstGeom prst="rect">
              <a:avLst/>
            </a:prstGeom>
            <a:solidFill>
              <a:schemeClr val="bg1"/>
            </a:solidFill>
            <a:ln w="12700">
              <a:solidFill>
                <a:schemeClr val="bg2"/>
              </a:solidFill>
              <a:miter lim="800000"/>
              <a:headEnd/>
              <a:tailEnd/>
            </a:ln>
          </p:spPr>
          <p:txBody>
            <a:bodyPr lIns="76200" tIns="76200" rIns="76200" bIns="0">
              <a:prstTxWarp prst="textNoShape">
                <a:avLst/>
              </a:prstTxWarp>
            </a:bodyPr>
            <a:lstStyle/>
            <a:p>
              <a:pPr defTabSz="1071520">
                <a:spcAft>
                  <a:spcPts val="1000"/>
                </a:spcAft>
              </a:pPr>
              <a:r>
                <a:rPr lang="en-US" sz="1000" dirty="0">
                  <a:solidFill>
                    <a:schemeClr val="tx2"/>
                  </a:solidFill>
                  <a:latin typeface="Myriad Pro" panose="020B0503030403020204" pitchFamily="34" charset="0"/>
                </a:rPr>
                <a:t>Harbor will design and administer an online survey of market participants along with supplemental conversations, the survey will include </a:t>
              </a:r>
              <a:r>
                <a:rPr lang="en-US" sz="1000" b="1" dirty="0">
                  <a:solidFill>
                    <a:schemeClr val="tx2"/>
                  </a:solidFill>
                  <a:latin typeface="Myriad Pro" panose="020B0503030403020204" pitchFamily="34" charset="0"/>
                </a:rPr>
                <a:t>500-750 tenants </a:t>
              </a:r>
              <a:r>
                <a:rPr lang="en-US" sz="1000" dirty="0">
                  <a:solidFill>
                    <a:schemeClr val="tx2"/>
                  </a:solidFill>
                  <a:latin typeface="Myriad Pro" panose="020B0503030403020204" pitchFamily="34" charset="0"/>
                </a:rPr>
                <a:t>(rent and own, single and multi-tenant living quarters), distributed across agreed upon segments and demographics in the United States and Canada (this will allow us to establish a detailed data set and to provide a statistical summary and analysis of research findings).  Additional breakouts of survey respondents among these groups to be determined by Harbor and the CABA Connected Home Council (CHC) Steering Committee). </a:t>
              </a:r>
            </a:p>
            <a:p>
              <a:pPr defTabSz="1071520">
                <a:spcAft>
                  <a:spcPts val="1000"/>
                </a:spcAft>
              </a:pPr>
              <a:r>
                <a:rPr lang="en-US" sz="1000" dirty="0">
                  <a:solidFill>
                    <a:schemeClr val="tx2"/>
                  </a:solidFill>
                  <a:latin typeface="Myriad Pro" panose="020B0503030403020204" pitchFamily="34" charset="0"/>
                </a:rPr>
                <a:t>Harbor will conduct this survey with the support of a reputable panel or multiple panels will allow us to quickly and effectively deploy this survey to the target audience. </a:t>
              </a:r>
              <a:endParaRPr lang="en-US" sz="667" dirty="0">
                <a:solidFill>
                  <a:schemeClr val="tx2"/>
                </a:solidFill>
                <a:latin typeface="Myriad Pro"/>
                <a:ea typeface="Arial" pitchFamily="-84" charset="0"/>
                <a:cs typeface="Myriad Pro"/>
              </a:endParaRPr>
            </a:p>
            <a:p>
              <a:pPr defTabSz="1071520"/>
              <a:endParaRPr lang="en-US" sz="875" dirty="0">
                <a:solidFill>
                  <a:schemeClr val="tx2"/>
                </a:solidFill>
                <a:latin typeface="Myriad Pro"/>
                <a:ea typeface="Arial" pitchFamily="-84" charset="0"/>
                <a:cs typeface="Myriad Pro"/>
              </a:endParaRPr>
            </a:p>
          </p:txBody>
        </p:sp>
        <p:sp>
          <p:nvSpPr>
            <p:cNvPr id="13" name="Rectangle 17"/>
            <p:cNvSpPr>
              <a:spLocks noChangeArrowheads="1"/>
            </p:cNvSpPr>
            <p:nvPr/>
          </p:nvSpPr>
          <p:spPr bwMode="auto">
            <a:xfrm>
              <a:off x="3989755" y="3344283"/>
              <a:ext cx="3014031" cy="3571420"/>
            </a:xfrm>
            <a:prstGeom prst="rect">
              <a:avLst/>
            </a:prstGeom>
            <a:solidFill>
              <a:schemeClr val="bg1"/>
            </a:solidFill>
            <a:ln w="12700">
              <a:solidFill>
                <a:schemeClr val="bg2"/>
              </a:solidFill>
              <a:miter lim="800000"/>
              <a:headEnd/>
              <a:tailEnd/>
            </a:ln>
          </p:spPr>
          <p:txBody>
            <a:bodyPr lIns="76200" tIns="76200" rIns="76200" bIns="0">
              <a:prstTxWarp prst="textNoShape">
                <a:avLst/>
              </a:prstTxWarp>
            </a:bodyPr>
            <a:lstStyle/>
            <a:p>
              <a:pPr lvl="0"/>
              <a:r>
                <a:rPr lang="en-US" sz="1000" dirty="0">
                  <a:solidFill>
                    <a:schemeClr val="tx2"/>
                  </a:solidFill>
                  <a:latin typeface="Myriad Pro" panose="020B0503030403020204" pitchFamily="34" charset="0"/>
                </a:rPr>
                <a:t>Harbor will conduct parallel supplemental in-depth interviews (</a:t>
              </a:r>
              <a:r>
                <a:rPr lang="en-US" sz="1000" b="1" dirty="0">
                  <a:solidFill>
                    <a:schemeClr val="tx2"/>
                  </a:solidFill>
                  <a:latin typeface="Myriad Pro" panose="020B0503030403020204" pitchFamily="34" charset="0"/>
                </a:rPr>
                <a:t>approximately 7-10</a:t>
              </a:r>
              <a:r>
                <a:rPr lang="en-US" sz="1000" dirty="0">
                  <a:solidFill>
                    <a:schemeClr val="tx2"/>
                  </a:solidFill>
                  <a:latin typeface="Myriad Pro" panose="020B0503030403020204" pitchFamily="34" charset="0"/>
                </a:rPr>
                <a:t>) with marketplace stakeholders, including speaker manufacturers, service providers, software players, and home hubs (IoT platform providers), as well as related specialist artificial intelligence technology providers.  Interviews will comprise of a mix of telephone and video interactions based on a discussion guide designed in cooperation with CABA. </a:t>
              </a:r>
            </a:p>
            <a:p>
              <a:pPr lvl="0"/>
              <a:endParaRPr lang="en-US" sz="1000" dirty="0">
                <a:solidFill>
                  <a:schemeClr val="tx2"/>
                </a:solidFill>
                <a:latin typeface="Myriad Pro" panose="020B0503030403020204" pitchFamily="34" charset="0"/>
              </a:endParaRPr>
            </a:p>
            <a:p>
              <a:pPr lvl="0"/>
              <a:r>
                <a:rPr lang="en-US" sz="1000" dirty="0">
                  <a:solidFill>
                    <a:schemeClr val="tx2"/>
                  </a:solidFill>
                  <a:latin typeface="Myriad Pro" panose="020B0503030403020204" pitchFamily="34" charset="0"/>
                </a:rPr>
                <a:t>These interviews will work to understand how technical requirements and user needs are shifting, along with how these marketplace stakeholders expect customers wish to interact with artificial intelligence applications in Connected Homes. </a:t>
              </a:r>
            </a:p>
            <a:p>
              <a:pPr lvl="0"/>
              <a:endParaRPr lang="en-US" sz="1000" dirty="0">
                <a:solidFill>
                  <a:schemeClr val="tx2"/>
                </a:solidFill>
                <a:latin typeface="Myriad Pro" panose="020B0503030403020204" pitchFamily="34" charset="0"/>
              </a:endParaRPr>
            </a:p>
          </p:txBody>
        </p:sp>
        <p:sp>
          <p:nvSpPr>
            <p:cNvPr id="14" name="AutoShape 240"/>
            <p:cNvSpPr>
              <a:spLocks noChangeArrowheads="1"/>
            </p:cNvSpPr>
            <p:nvPr/>
          </p:nvSpPr>
          <p:spPr bwMode="auto">
            <a:xfrm rot="10800000">
              <a:off x="5067237" y="3140646"/>
              <a:ext cx="736763" cy="143684"/>
            </a:xfrm>
            <a:prstGeom prst="triangle">
              <a:avLst>
                <a:gd name="adj" fmla="val 50000"/>
              </a:avLst>
            </a:prstGeom>
            <a:solidFill>
              <a:schemeClr val="accent6">
                <a:lumMod val="60000"/>
                <a:lumOff val="40000"/>
              </a:schemeClr>
            </a:solidFill>
            <a:ln w="12700">
              <a:noFill/>
              <a:miter lim="800000"/>
              <a:headEnd/>
              <a:tailEnd/>
            </a:ln>
          </p:spPr>
          <p:txBody>
            <a:bodyPr wrap="none" lIns="101889" tIns="50944" rIns="101889" bIns="50944" anchor="ctr">
              <a:prstTxWarp prst="textNoShape">
                <a:avLst/>
              </a:prstTxWarp>
            </a:bodyPr>
            <a:lstStyle/>
            <a:p>
              <a:endParaRPr lang="en-US" sz="1667">
                <a:latin typeface="Myriad Pro"/>
                <a:ea typeface="Arial" pitchFamily="-84" charset="0"/>
                <a:cs typeface="Myriad Pro"/>
              </a:endParaRPr>
            </a:p>
          </p:txBody>
        </p:sp>
        <p:sp>
          <p:nvSpPr>
            <p:cNvPr id="16" name="AutoShape 238"/>
            <p:cNvSpPr>
              <a:spLocks noChangeArrowheads="1"/>
            </p:cNvSpPr>
            <p:nvPr/>
          </p:nvSpPr>
          <p:spPr bwMode="auto">
            <a:xfrm rot="10800000">
              <a:off x="1773384" y="3140646"/>
              <a:ext cx="736763" cy="143684"/>
            </a:xfrm>
            <a:prstGeom prst="triangle">
              <a:avLst>
                <a:gd name="adj" fmla="val 50000"/>
              </a:avLst>
            </a:prstGeom>
            <a:solidFill>
              <a:schemeClr val="accent6">
                <a:lumMod val="60000"/>
                <a:lumOff val="40000"/>
              </a:schemeClr>
            </a:solidFill>
            <a:ln w="12700">
              <a:noFill/>
              <a:miter lim="800000"/>
              <a:headEnd/>
              <a:tailEnd/>
            </a:ln>
          </p:spPr>
          <p:txBody>
            <a:bodyPr wrap="none" lIns="101889" tIns="50944" rIns="101889" bIns="50944" anchor="ctr">
              <a:prstTxWarp prst="textNoShape">
                <a:avLst/>
              </a:prstTxWarp>
            </a:bodyPr>
            <a:lstStyle/>
            <a:p>
              <a:endParaRPr lang="en-US" sz="1667">
                <a:latin typeface="Myriad Pro"/>
                <a:ea typeface="Arial" pitchFamily="-84" charset="0"/>
                <a:cs typeface="Myriad Pro"/>
              </a:endParaRPr>
            </a:p>
          </p:txBody>
        </p:sp>
        <p:sp>
          <p:nvSpPr>
            <p:cNvPr id="20" name="AutoShape 9"/>
            <p:cNvSpPr>
              <a:spLocks noChangeArrowheads="1"/>
            </p:cNvSpPr>
            <p:nvPr/>
          </p:nvSpPr>
          <p:spPr bwMode="auto">
            <a:xfrm>
              <a:off x="7035094" y="2171700"/>
              <a:ext cx="3227755" cy="909016"/>
            </a:xfrm>
            <a:prstGeom prst="chevron">
              <a:avLst>
                <a:gd name="adj" fmla="val 24559"/>
              </a:avLst>
            </a:prstGeom>
            <a:solidFill>
              <a:schemeClr val="accent2">
                <a:lumMod val="50000"/>
              </a:schemeClr>
            </a:solidFill>
            <a:ln w="12700">
              <a:solidFill>
                <a:schemeClr val="bg2"/>
              </a:solidFill>
              <a:miter lim="800000"/>
              <a:headEnd/>
              <a:tailEnd/>
            </a:ln>
          </p:spPr>
          <p:txBody>
            <a:bodyPr lIns="100285" tIns="52148" rIns="100285" bIns="52148" anchor="t">
              <a:prstTxWarp prst="textNoShape">
                <a:avLst/>
              </a:prstTxWarp>
            </a:bodyPr>
            <a:lstStyle/>
            <a:p>
              <a:pPr defTabSz="1002933"/>
              <a:r>
                <a:rPr lang="en-US" sz="1000" b="1">
                  <a:solidFill>
                    <a:schemeClr val="bg1"/>
                  </a:solidFill>
                  <a:latin typeface="Myriad Pro"/>
                  <a:cs typeface="Myriad Pro"/>
                </a:rPr>
                <a:t>CONFIRMATION</a:t>
              </a:r>
              <a:r>
                <a:rPr lang="en-US" sz="1000">
                  <a:solidFill>
                    <a:schemeClr val="bg1"/>
                  </a:solidFill>
                  <a:latin typeface="Myriad Pro"/>
                  <a:cs typeface="Myriad Pro"/>
                </a:rPr>
                <a:t>: Validate of results and solidifying the balance of coverage across the identified segments</a:t>
              </a:r>
            </a:p>
          </p:txBody>
        </p:sp>
        <p:sp>
          <p:nvSpPr>
            <p:cNvPr id="21" name="Rectangle 20"/>
            <p:cNvSpPr>
              <a:spLocks noChangeArrowheads="1"/>
            </p:cNvSpPr>
            <p:nvPr/>
          </p:nvSpPr>
          <p:spPr bwMode="auto">
            <a:xfrm>
              <a:off x="7105845" y="3344283"/>
              <a:ext cx="3014029" cy="3589915"/>
            </a:xfrm>
            <a:prstGeom prst="rect">
              <a:avLst/>
            </a:prstGeom>
            <a:solidFill>
              <a:schemeClr val="bg1"/>
            </a:solidFill>
            <a:ln w="12700">
              <a:solidFill>
                <a:schemeClr val="bg2"/>
              </a:solidFill>
              <a:miter lim="800000"/>
              <a:headEnd/>
              <a:tailEnd/>
            </a:ln>
          </p:spPr>
          <p:txBody>
            <a:bodyPr lIns="76200" tIns="76200" rIns="76200" bIns="0">
              <a:prstTxWarp prst="textNoShape">
                <a:avLst/>
              </a:prstTxWarp>
            </a:bodyPr>
            <a:lstStyle/>
            <a:p>
              <a:pPr defTabSz="1071520"/>
              <a:r>
                <a:rPr lang="en-US" sz="1000" dirty="0">
                  <a:solidFill>
                    <a:schemeClr val="tx2"/>
                  </a:solidFill>
                  <a:latin typeface="Myriad Pro" panose="020B0503030403020204" pitchFamily="34" charset="0"/>
                </a:rPr>
                <a:t>Harbor will then employ a “Delphi-like” methodology/approach, based on above survey, to conduct a review of research results with a balanced cross-section of thought leaders and industry specialists/experts (</a:t>
              </a:r>
              <a:r>
                <a:rPr lang="en-US" sz="1000" b="1" dirty="0">
                  <a:solidFill>
                    <a:schemeClr val="tx2"/>
                  </a:solidFill>
                  <a:latin typeface="Myriad Pro" panose="020B0503030403020204" pitchFamily="34" charset="0"/>
                </a:rPr>
                <a:t>approximately 3-5 </a:t>
              </a:r>
              <a:r>
                <a:rPr lang="en-US" sz="1000" dirty="0">
                  <a:solidFill>
                    <a:schemeClr val="tx2"/>
                  </a:solidFill>
                  <a:latin typeface="Myriad Pro" panose="020B0503030403020204" pitchFamily="34" charset="0"/>
                </a:rPr>
                <a:t>people) to further validate results and provide a balanced coverage and perspective. </a:t>
              </a:r>
            </a:p>
            <a:p>
              <a:pPr defTabSz="1071520"/>
              <a:endParaRPr lang="en-US" altLang="en-US" sz="1000" dirty="0">
                <a:solidFill>
                  <a:schemeClr val="tx2"/>
                </a:solidFill>
                <a:latin typeface="Myriad Pro" charset="0"/>
                <a:ea typeface="Myriad Pro" charset="0"/>
                <a:cs typeface="Myriad Pro" charset="0"/>
              </a:endParaRPr>
            </a:p>
            <a:p>
              <a:pPr defTabSz="1071520"/>
              <a:r>
                <a:rPr lang="en-US" altLang="en-US" sz="1000" dirty="0">
                  <a:solidFill>
                    <a:schemeClr val="tx2"/>
                  </a:solidFill>
                  <a:latin typeface="Myriad Pro" panose="020B0503030403020204" pitchFamily="34" charset="0"/>
                </a:rPr>
                <a:t>The goal is to further validate the results and provide a balanced coverage and perspective of the survey research and interviews.</a:t>
              </a:r>
              <a:endParaRPr lang="en-US" sz="1000" dirty="0">
                <a:solidFill>
                  <a:schemeClr val="tx2"/>
                </a:solidFill>
                <a:latin typeface="Myriad Pro" panose="020B0503030403020204" pitchFamily="34" charset="0"/>
              </a:endParaRPr>
            </a:p>
          </p:txBody>
        </p:sp>
        <p:sp>
          <p:nvSpPr>
            <p:cNvPr id="22" name="AutoShape 240"/>
            <p:cNvSpPr>
              <a:spLocks noChangeArrowheads="1"/>
            </p:cNvSpPr>
            <p:nvPr/>
          </p:nvSpPr>
          <p:spPr bwMode="auto">
            <a:xfrm rot="10800000">
              <a:off x="8206759" y="3140646"/>
              <a:ext cx="736763" cy="143707"/>
            </a:xfrm>
            <a:prstGeom prst="triangle">
              <a:avLst>
                <a:gd name="adj" fmla="val 50000"/>
              </a:avLst>
            </a:prstGeom>
            <a:solidFill>
              <a:schemeClr val="accent6">
                <a:lumMod val="60000"/>
                <a:lumOff val="40000"/>
              </a:schemeClr>
            </a:solidFill>
            <a:ln w="12700">
              <a:noFill/>
              <a:miter lim="800000"/>
              <a:headEnd/>
              <a:tailEnd/>
            </a:ln>
          </p:spPr>
          <p:txBody>
            <a:bodyPr wrap="none" lIns="101889" tIns="50944" rIns="101889" bIns="50944" anchor="ctr">
              <a:prstTxWarp prst="textNoShape">
                <a:avLst/>
              </a:prstTxWarp>
            </a:bodyPr>
            <a:lstStyle/>
            <a:p>
              <a:endParaRPr lang="en-US" sz="1667">
                <a:latin typeface="Myriad Pro"/>
                <a:ea typeface="Arial" pitchFamily="-84" charset="0"/>
                <a:cs typeface="Myriad Pro"/>
              </a:endParaRPr>
            </a:p>
          </p:txBody>
        </p:sp>
        <p:sp>
          <p:nvSpPr>
            <p:cNvPr id="31" name="AutoShape 9"/>
            <p:cNvSpPr>
              <a:spLocks noChangeArrowheads="1"/>
            </p:cNvSpPr>
            <p:nvPr/>
          </p:nvSpPr>
          <p:spPr bwMode="auto">
            <a:xfrm>
              <a:off x="10137152" y="2171700"/>
              <a:ext cx="3227755" cy="909016"/>
            </a:xfrm>
            <a:prstGeom prst="chevron">
              <a:avLst>
                <a:gd name="adj" fmla="val 24559"/>
              </a:avLst>
            </a:prstGeom>
            <a:solidFill>
              <a:schemeClr val="accent2">
                <a:lumMod val="50000"/>
              </a:schemeClr>
            </a:solidFill>
            <a:ln w="12700">
              <a:solidFill>
                <a:schemeClr val="bg2"/>
              </a:solidFill>
              <a:miter lim="800000"/>
              <a:headEnd/>
              <a:tailEnd/>
            </a:ln>
          </p:spPr>
          <p:txBody>
            <a:bodyPr lIns="100285" tIns="52148" rIns="100285" bIns="52148" anchor="t">
              <a:prstTxWarp prst="textNoShape">
                <a:avLst/>
              </a:prstTxWarp>
            </a:bodyPr>
            <a:lstStyle/>
            <a:p>
              <a:pPr defTabSz="1002933"/>
              <a:r>
                <a:rPr lang="en-US" sz="1000" b="1" dirty="0">
                  <a:solidFill>
                    <a:schemeClr val="bg1"/>
                  </a:solidFill>
                  <a:latin typeface="Myriad Pro"/>
                </a:rPr>
                <a:t>ANALYSIS</a:t>
              </a:r>
              <a:r>
                <a:rPr lang="en-US" sz="1000" dirty="0">
                  <a:solidFill>
                    <a:schemeClr val="bg1"/>
                  </a:solidFill>
                  <a:latin typeface="Myriad Pro"/>
                </a:rPr>
                <a:t>: Analyze the technology and competitive forces impacting the evolution of Connected Home Artificial Intelligence</a:t>
              </a:r>
            </a:p>
          </p:txBody>
        </p:sp>
        <p:sp>
          <p:nvSpPr>
            <p:cNvPr id="32" name="Rectangle 31"/>
            <p:cNvSpPr>
              <a:spLocks noChangeArrowheads="1"/>
            </p:cNvSpPr>
            <p:nvPr/>
          </p:nvSpPr>
          <p:spPr bwMode="auto">
            <a:xfrm>
              <a:off x="10207903" y="3344284"/>
              <a:ext cx="3014029" cy="3589913"/>
            </a:xfrm>
            <a:prstGeom prst="rect">
              <a:avLst/>
            </a:prstGeom>
            <a:solidFill>
              <a:schemeClr val="bg1"/>
            </a:solidFill>
            <a:ln w="12700">
              <a:solidFill>
                <a:schemeClr val="bg2"/>
              </a:solidFill>
              <a:miter lim="800000"/>
              <a:headEnd/>
              <a:tailEnd/>
            </a:ln>
          </p:spPr>
          <p:txBody>
            <a:bodyPr lIns="76200" tIns="76200" rIns="76200" bIns="0">
              <a:prstTxWarp prst="textNoShape">
                <a:avLst/>
              </a:prstTxWarp>
            </a:bodyPr>
            <a:lstStyle/>
            <a:p>
              <a:pPr defTabSz="1071520"/>
              <a:r>
                <a:rPr lang="en-US" sz="1000" dirty="0">
                  <a:solidFill>
                    <a:schemeClr val="tx2"/>
                  </a:solidFill>
                  <a:latin typeface="Myriad Pro" charset="0"/>
                  <a:ea typeface="Myriad Pro" charset="0"/>
                  <a:cs typeface="Myriad Pro" charset="0"/>
                </a:rPr>
                <a:t>Harbor’s analysis </a:t>
              </a:r>
              <a:r>
                <a:rPr lang="en-US" sz="1000" dirty="0">
                  <a:solidFill>
                    <a:schemeClr val="tx2"/>
                  </a:solidFill>
                  <a:latin typeface="Myriad Pro" charset="0"/>
                </a:rPr>
                <a:t>will result in a series of recommendations and strategic alternatives that align stakeholders with opportunities, challenges and key considerations arising from Artificial Intelligence in Connected Homes.</a:t>
              </a:r>
            </a:p>
            <a:p>
              <a:pPr defTabSz="1071520"/>
              <a:endParaRPr lang="en-US" sz="1000" dirty="0">
                <a:solidFill>
                  <a:schemeClr val="tx2"/>
                </a:solidFill>
                <a:latin typeface="Myriad Pro" charset="0"/>
                <a:ea typeface="Myriad Pro" charset="0"/>
                <a:cs typeface="Myriad Pro" charset="0"/>
              </a:endParaRPr>
            </a:p>
            <a:p>
              <a:pPr lvl="0"/>
              <a:r>
                <a:rPr lang="en-US" sz="1000" dirty="0">
                  <a:solidFill>
                    <a:schemeClr val="tx2"/>
                  </a:solidFill>
                  <a:latin typeface="Myriad Pro" charset="0"/>
                </a:rPr>
                <a:t>This analysis will allow Harbor to articulate a clear set of recommendations for key industry participants focused on developing differentiated and valuable solution delivery strategies for both themselves and their customers.</a:t>
              </a:r>
              <a:endParaRPr lang="en-US" sz="1000" dirty="0">
                <a:solidFill>
                  <a:schemeClr val="tx2"/>
                </a:solidFill>
                <a:latin typeface="Myriad Pro"/>
                <a:ea typeface="Arial" pitchFamily="-84" charset="0"/>
                <a:cs typeface="Myriad Pro"/>
              </a:endParaRPr>
            </a:p>
            <a:p>
              <a:pPr defTabSz="1071520"/>
              <a:endParaRPr lang="en-US" sz="1000" b="1" dirty="0">
                <a:solidFill>
                  <a:schemeClr val="tx2"/>
                </a:solidFill>
                <a:latin typeface="Myriad Pro"/>
                <a:ea typeface="Arial" pitchFamily="-84" charset="0"/>
                <a:cs typeface="Myriad Pro"/>
              </a:endParaRPr>
            </a:p>
            <a:p>
              <a:pPr defTabSz="1071520"/>
              <a:endParaRPr lang="en-US" sz="667" b="1" dirty="0">
                <a:solidFill>
                  <a:schemeClr val="tx2"/>
                </a:solidFill>
                <a:latin typeface="Myriad Pro"/>
                <a:ea typeface="Arial" pitchFamily="-84" charset="0"/>
                <a:cs typeface="Myriad Pro"/>
              </a:endParaRPr>
            </a:p>
          </p:txBody>
        </p:sp>
        <p:sp>
          <p:nvSpPr>
            <p:cNvPr id="33" name="AutoShape 240"/>
            <p:cNvSpPr>
              <a:spLocks noChangeArrowheads="1"/>
            </p:cNvSpPr>
            <p:nvPr/>
          </p:nvSpPr>
          <p:spPr bwMode="auto">
            <a:xfrm rot="10800000">
              <a:off x="11308817" y="3140647"/>
              <a:ext cx="736763" cy="143707"/>
            </a:xfrm>
            <a:prstGeom prst="triangle">
              <a:avLst>
                <a:gd name="adj" fmla="val 50000"/>
              </a:avLst>
            </a:prstGeom>
            <a:solidFill>
              <a:schemeClr val="accent6">
                <a:lumMod val="60000"/>
                <a:lumOff val="40000"/>
              </a:schemeClr>
            </a:solidFill>
            <a:ln w="12700">
              <a:noFill/>
              <a:miter lim="800000"/>
              <a:headEnd/>
              <a:tailEnd/>
            </a:ln>
          </p:spPr>
          <p:txBody>
            <a:bodyPr wrap="none" lIns="101889" tIns="50944" rIns="101889" bIns="50944" anchor="ctr">
              <a:prstTxWarp prst="textNoShape">
                <a:avLst/>
              </a:prstTxWarp>
            </a:bodyPr>
            <a:lstStyle/>
            <a:p>
              <a:endParaRPr lang="en-US" sz="1667">
                <a:latin typeface="Myriad Pro"/>
                <a:ea typeface="Arial" pitchFamily="-84" charset="0"/>
                <a:cs typeface="Myriad Pro"/>
              </a:endParaRPr>
            </a:p>
          </p:txBody>
        </p:sp>
      </p:grpSp>
      <p:sp>
        <p:nvSpPr>
          <p:cNvPr id="17" name="Slide Number Placeholder 1">
            <a:extLst>
              <a:ext uri="{FF2B5EF4-FFF2-40B4-BE49-F238E27FC236}">
                <a16:creationId xmlns:a16="http://schemas.microsoft.com/office/drawing/2014/main" id="{1874E689-069D-4B5A-B929-F445DFAF4436}"/>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17</a:t>
            </a:fld>
            <a:endParaRPr lang="en-US" sz="1200" dirty="0"/>
          </a:p>
        </p:txBody>
      </p:sp>
    </p:spTree>
    <p:extLst>
      <p:ext uri="{BB962C8B-B14F-4D97-AF65-F5344CB8AC3E}">
        <p14:creationId xmlns:p14="http://schemas.microsoft.com/office/powerpoint/2010/main" val="169618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049"/>
            <a:ext cx="8880628" cy="381000"/>
          </a:xfrm>
        </p:spPr>
        <p:txBody>
          <a:bodyPr/>
          <a:lstStyle/>
          <a:p>
            <a:r>
              <a:rPr lang="en-US" dirty="0"/>
              <a:t>Market feedback to inform recommendations to key stakeholders</a:t>
            </a:r>
          </a:p>
        </p:txBody>
      </p:sp>
      <p:sp>
        <p:nvSpPr>
          <p:cNvPr id="75" name="TextBox 74">
            <a:extLst>
              <a:ext uri="{FF2B5EF4-FFF2-40B4-BE49-F238E27FC236}">
                <a16:creationId xmlns:a16="http://schemas.microsoft.com/office/drawing/2014/main" id="{AB12F4B1-B1EE-AB44-A786-B786AEBE3E0A}"/>
              </a:ext>
            </a:extLst>
          </p:cNvPr>
          <p:cNvSpPr txBox="1"/>
          <p:nvPr/>
        </p:nvSpPr>
        <p:spPr>
          <a:xfrm>
            <a:off x="1287139" y="1085045"/>
            <a:ext cx="2663614" cy="323165"/>
          </a:xfrm>
          <a:prstGeom prst="rect">
            <a:avLst/>
          </a:prstGeom>
          <a:noFill/>
        </p:spPr>
        <p:txBody>
          <a:bodyPr wrap="none" rtlCol="0">
            <a:spAutoFit/>
          </a:bodyPr>
          <a:lstStyle/>
          <a:p>
            <a:r>
              <a:rPr lang="en-US" sz="1500" b="1">
                <a:solidFill>
                  <a:srgbClr val="38578D"/>
                </a:solidFill>
                <a:latin typeface="Myriad Pro"/>
                <a:cs typeface="Myriad Pro"/>
              </a:rPr>
              <a:t>Qualified End-Customer Survey</a:t>
            </a:r>
          </a:p>
        </p:txBody>
      </p:sp>
      <p:sp>
        <p:nvSpPr>
          <p:cNvPr id="77" name="TextBox 76">
            <a:extLst>
              <a:ext uri="{FF2B5EF4-FFF2-40B4-BE49-F238E27FC236}">
                <a16:creationId xmlns:a16="http://schemas.microsoft.com/office/drawing/2014/main" id="{FEE499FE-24EE-4049-AA63-72FA7CD8C8BF}"/>
              </a:ext>
            </a:extLst>
          </p:cNvPr>
          <p:cNvSpPr txBox="1"/>
          <p:nvPr/>
        </p:nvSpPr>
        <p:spPr>
          <a:xfrm>
            <a:off x="589511" y="1481900"/>
            <a:ext cx="697628" cy="230832"/>
          </a:xfrm>
          <a:prstGeom prst="rect">
            <a:avLst/>
          </a:prstGeom>
          <a:noFill/>
        </p:spPr>
        <p:txBody>
          <a:bodyPr wrap="none" rtlCol="0">
            <a:spAutoFit/>
          </a:bodyPr>
          <a:lstStyle/>
          <a:p>
            <a:pPr algn="r">
              <a:lnSpc>
                <a:spcPct val="90000"/>
              </a:lnSpc>
            </a:pPr>
            <a:r>
              <a:rPr lang="en-US" sz="1000" b="1">
                <a:solidFill>
                  <a:srgbClr val="38578D"/>
                </a:solidFill>
                <a:latin typeface="Myriad Pro"/>
                <a:cs typeface="Myriad Pro"/>
              </a:rPr>
              <a:t>Approach</a:t>
            </a:r>
          </a:p>
        </p:txBody>
      </p:sp>
      <p:sp>
        <p:nvSpPr>
          <p:cNvPr id="86" name="TextBox 85">
            <a:extLst>
              <a:ext uri="{FF2B5EF4-FFF2-40B4-BE49-F238E27FC236}">
                <a16:creationId xmlns:a16="http://schemas.microsoft.com/office/drawing/2014/main" id="{6B526B55-D462-0C48-AF81-CE34F0EAE138}"/>
              </a:ext>
            </a:extLst>
          </p:cNvPr>
          <p:cNvSpPr txBox="1"/>
          <p:nvPr/>
        </p:nvSpPr>
        <p:spPr>
          <a:xfrm>
            <a:off x="217365" y="2908120"/>
            <a:ext cx="1069774" cy="369332"/>
          </a:xfrm>
          <a:prstGeom prst="rect">
            <a:avLst/>
          </a:prstGeom>
          <a:noFill/>
        </p:spPr>
        <p:txBody>
          <a:bodyPr wrap="square" rtlCol="0">
            <a:spAutoFit/>
          </a:bodyPr>
          <a:lstStyle/>
          <a:p>
            <a:pPr algn="r">
              <a:lnSpc>
                <a:spcPct val="90000"/>
              </a:lnSpc>
            </a:pPr>
            <a:r>
              <a:rPr lang="en-US" sz="1000" b="1">
                <a:solidFill>
                  <a:srgbClr val="38578D"/>
                </a:solidFill>
                <a:latin typeface="Myriad Pro"/>
                <a:cs typeface="Myriad Pro"/>
              </a:rPr>
              <a:t>Interview Target</a:t>
            </a:r>
          </a:p>
          <a:p>
            <a:pPr algn="r">
              <a:lnSpc>
                <a:spcPct val="90000"/>
              </a:lnSpc>
            </a:pPr>
            <a:r>
              <a:rPr lang="en-US" sz="1000" b="1">
                <a:solidFill>
                  <a:srgbClr val="38578D"/>
                </a:solidFill>
                <a:latin typeface="Myriad Pro"/>
                <a:cs typeface="Myriad Pro"/>
              </a:rPr>
              <a:t>Mix</a:t>
            </a:r>
          </a:p>
        </p:txBody>
      </p:sp>
      <p:cxnSp>
        <p:nvCxnSpPr>
          <p:cNvPr id="89" name="Straight Connector 88">
            <a:extLst>
              <a:ext uri="{FF2B5EF4-FFF2-40B4-BE49-F238E27FC236}">
                <a16:creationId xmlns:a16="http://schemas.microsoft.com/office/drawing/2014/main" id="{FD49FADE-65D8-8041-83BF-915EDECCC669}"/>
              </a:ext>
            </a:extLst>
          </p:cNvPr>
          <p:cNvCxnSpPr>
            <a:cxnSpLocks/>
          </p:cNvCxnSpPr>
          <p:nvPr/>
        </p:nvCxnSpPr>
        <p:spPr bwMode="auto">
          <a:xfrm>
            <a:off x="5981770" y="1249910"/>
            <a:ext cx="0" cy="5163590"/>
          </a:xfrm>
          <a:prstGeom prst="line">
            <a:avLst/>
          </a:prstGeom>
          <a:solidFill>
            <a:schemeClr val="accent1"/>
          </a:solidFill>
          <a:ln w="9525" cap="flat" cmpd="sng" algn="ctr">
            <a:solidFill>
              <a:srgbClr val="5E5E5E"/>
            </a:solidFill>
            <a:prstDash val="dash"/>
            <a:round/>
            <a:headEnd type="none" w="med" len="med"/>
            <a:tailEnd type="none" w="med" len="med"/>
          </a:ln>
          <a:effectLst/>
        </p:spPr>
      </p:cxnSp>
      <p:sp>
        <p:nvSpPr>
          <p:cNvPr id="90" name="TextBox 89">
            <a:extLst>
              <a:ext uri="{FF2B5EF4-FFF2-40B4-BE49-F238E27FC236}">
                <a16:creationId xmlns:a16="http://schemas.microsoft.com/office/drawing/2014/main" id="{6DAC17E3-541F-1142-9DEE-3B695AB88F35}"/>
              </a:ext>
            </a:extLst>
          </p:cNvPr>
          <p:cNvSpPr txBox="1"/>
          <p:nvPr/>
        </p:nvSpPr>
        <p:spPr>
          <a:xfrm>
            <a:off x="217365" y="3898234"/>
            <a:ext cx="1069774" cy="369332"/>
          </a:xfrm>
          <a:prstGeom prst="rect">
            <a:avLst/>
          </a:prstGeom>
          <a:noFill/>
        </p:spPr>
        <p:txBody>
          <a:bodyPr wrap="square" rtlCol="0">
            <a:spAutoFit/>
          </a:bodyPr>
          <a:lstStyle/>
          <a:p>
            <a:pPr algn="r">
              <a:lnSpc>
                <a:spcPct val="90000"/>
              </a:lnSpc>
            </a:pPr>
            <a:r>
              <a:rPr lang="en-US" sz="1000" b="1">
                <a:solidFill>
                  <a:srgbClr val="38578D"/>
                </a:solidFill>
                <a:latin typeface="Myriad Pro"/>
                <a:cs typeface="Myriad Pro"/>
              </a:rPr>
              <a:t>Illustrative Questions</a:t>
            </a:r>
          </a:p>
        </p:txBody>
      </p:sp>
      <p:sp>
        <p:nvSpPr>
          <p:cNvPr id="91" name="TextBox 90">
            <a:extLst>
              <a:ext uri="{FF2B5EF4-FFF2-40B4-BE49-F238E27FC236}">
                <a16:creationId xmlns:a16="http://schemas.microsoft.com/office/drawing/2014/main" id="{CAB6D973-12C6-0242-863B-53625D68BF56}"/>
              </a:ext>
            </a:extLst>
          </p:cNvPr>
          <p:cNvSpPr txBox="1"/>
          <p:nvPr/>
        </p:nvSpPr>
        <p:spPr>
          <a:xfrm>
            <a:off x="1287139" y="1481900"/>
            <a:ext cx="4254495" cy="1169551"/>
          </a:xfrm>
          <a:prstGeom prst="rect">
            <a:avLst/>
          </a:prstGeom>
          <a:noFill/>
        </p:spPr>
        <p:txBody>
          <a:bodyPr wrap="square" rtlCol="0">
            <a:spAutoFit/>
          </a:bodyPr>
          <a:lstStyle/>
          <a:p>
            <a:r>
              <a:rPr lang="en-US" sz="1000" dirty="0">
                <a:solidFill>
                  <a:schemeClr val="tx2"/>
                </a:solidFill>
                <a:latin typeface="Myriad Pro"/>
                <a:cs typeface="Myriad Pro"/>
              </a:rPr>
              <a:t>Harbor will work closely with the Steering Committee and CABA to develop and finalize a </a:t>
            </a:r>
            <a:r>
              <a:rPr lang="en-US" sz="1000" b="1" dirty="0">
                <a:solidFill>
                  <a:schemeClr val="tx2"/>
                </a:solidFill>
                <a:latin typeface="Myriad Pro"/>
                <a:cs typeface="Myriad Pro"/>
              </a:rPr>
              <a:t>survey</a:t>
            </a:r>
            <a:r>
              <a:rPr lang="en-US" sz="1000" dirty="0">
                <a:solidFill>
                  <a:schemeClr val="tx2"/>
                </a:solidFill>
                <a:latin typeface="Myriad Pro"/>
                <a:cs typeface="Myriad Pro"/>
              </a:rPr>
              <a:t>, including allowing the Steering </a:t>
            </a:r>
            <a:r>
              <a:rPr lang="en-US" sz="1000" dirty="0">
                <a:solidFill>
                  <a:schemeClr val="tx2"/>
                </a:solidFill>
                <a:latin typeface="Myriad Pro"/>
              </a:rPr>
              <a:t>Committee to review the draft survey and provide inputs. Harbor will conduct this survey with the support of a reputable panel or multiple panels will allow us to quickly and effectively deploy this survey to </a:t>
            </a:r>
            <a:r>
              <a:rPr lang="en-US" sz="1000" b="1" dirty="0">
                <a:solidFill>
                  <a:schemeClr val="tx2"/>
                </a:solidFill>
                <a:latin typeface="Myriad Pro"/>
                <a:cs typeface="Myriad Pro"/>
              </a:rPr>
              <a:t>500-750</a:t>
            </a:r>
            <a:r>
              <a:rPr lang="en-US" sz="1000" dirty="0">
                <a:solidFill>
                  <a:schemeClr val="tx2"/>
                </a:solidFill>
                <a:latin typeface="Myriad Pro"/>
                <a:cs typeface="Myriad Pro"/>
              </a:rPr>
              <a:t> qualified respondents. We will deploy a </a:t>
            </a:r>
            <a:r>
              <a:rPr lang="en-US" sz="1000" b="1" dirty="0">
                <a:solidFill>
                  <a:schemeClr val="tx2"/>
                </a:solidFill>
                <a:latin typeface="Myriad Pro"/>
                <a:cs typeface="Myriad Pro"/>
              </a:rPr>
              <a:t>soft-launch</a:t>
            </a:r>
            <a:r>
              <a:rPr lang="en-US" sz="1000" dirty="0">
                <a:solidFill>
                  <a:schemeClr val="tx2"/>
                </a:solidFill>
                <a:latin typeface="Myriad Pro"/>
                <a:cs typeface="Myriad Pro"/>
              </a:rPr>
              <a:t> of the survey to ~10% of participants to allow the Steering Committee to provide detailed feedback prior to a complete launch.</a:t>
            </a:r>
          </a:p>
        </p:txBody>
      </p:sp>
      <p:sp>
        <p:nvSpPr>
          <p:cNvPr id="92" name="TextBox 91">
            <a:extLst>
              <a:ext uri="{FF2B5EF4-FFF2-40B4-BE49-F238E27FC236}">
                <a16:creationId xmlns:a16="http://schemas.microsoft.com/office/drawing/2014/main" id="{9556897D-4BB3-7D43-9630-27132DB996BD}"/>
              </a:ext>
            </a:extLst>
          </p:cNvPr>
          <p:cNvSpPr txBox="1"/>
          <p:nvPr/>
        </p:nvSpPr>
        <p:spPr>
          <a:xfrm>
            <a:off x="1287139" y="2908120"/>
            <a:ext cx="2286000" cy="553998"/>
          </a:xfrm>
          <a:prstGeom prst="rect">
            <a:avLst/>
          </a:prstGeom>
          <a:noFill/>
        </p:spPr>
        <p:txBody>
          <a:bodyPr wrap="square" rtlCol="0">
            <a:spAutoFit/>
          </a:bodyPr>
          <a:lstStyle/>
          <a:p>
            <a:r>
              <a:rPr lang="en-US" sz="1000" b="1" dirty="0">
                <a:solidFill>
                  <a:srgbClr val="282828"/>
                </a:solidFill>
                <a:latin typeface="Myriad Pro"/>
                <a:cs typeface="Myriad Pro"/>
              </a:rPr>
              <a:t>End-Customers</a:t>
            </a:r>
          </a:p>
          <a:p>
            <a:pPr marL="128582" indent="-128582">
              <a:buFont typeface="Arial"/>
              <a:buChar char="•"/>
            </a:pPr>
            <a:r>
              <a:rPr lang="en-US" sz="1000" dirty="0">
                <a:solidFill>
                  <a:srgbClr val="282828"/>
                </a:solidFill>
                <a:latin typeface="Myriad Pro"/>
                <a:cs typeface="Myriad Pro"/>
              </a:rPr>
              <a:t>Connected Home Tenants </a:t>
            </a:r>
          </a:p>
          <a:p>
            <a:pPr marL="128582" indent="-128582">
              <a:buFont typeface="Arial"/>
              <a:buChar char="•"/>
            </a:pPr>
            <a:r>
              <a:rPr lang="en-US" sz="1000" dirty="0">
                <a:solidFill>
                  <a:srgbClr val="282828"/>
                </a:solidFill>
                <a:latin typeface="Myriad Pro"/>
                <a:cs typeface="Myriad Pro"/>
              </a:rPr>
              <a:t>Connected Home Occupants</a:t>
            </a:r>
          </a:p>
        </p:txBody>
      </p:sp>
      <p:sp>
        <p:nvSpPr>
          <p:cNvPr id="93" name="TextBox 92">
            <a:extLst>
              <a:ext uri="{FF2B5EF4-FFF2-40B4-BE49-F238E27FC236}">
                <a16:creationId xmlns:a16="http://schemas.microsoft.com/office/drawing/2014/main" id="{34AA79F8-2D43-5A4D-987C-59BED3AED01D}"/>
              </a:ext>
            </a:extLst>
          </p:cNvPr>
          <p:cNvSpPr txBox="1"/>
          <p:nvPr/>
        </p:nvSpPr>
        <p:spPr>
          <a:xfrm>
            <a:off x="3437416" y="2908120"/>
            <a:ext cx="2104220" cy="707886"/>
          </a:xfrm>
          <a:prstGeom prst="rect">
            <a:avLst/>
          </a:prstGeom>
          <a:noFill/>
        </p:spPr>
        <p:txBody>
          <a:bodyPr wrap="square" rtlCol="0">
            <a:spAutoFit/>
          </a:bodyPr>
          <a:lstStyle/>
          <a:p>
            <a:r>
              <a:rPr lang="en-US" sz="1000" b="1" dirty="0">
                <a:solidFill>
                  <a:srgbClr val="282828"/>
                </a:solidFill>
                <a:latin typeface="Myriad Pro"/>
                <a:cs typeface="Myriad Pro"/>
              </a:rPr>
              <a:t>Stakeholders</a:t>
            </a:r>
          </a:p>
          <a:p>
            <a:pPr marL="128582" indent="-128582">
              <a:buFont typeface="Arial"/>
              <a:buChar char="•"/>
            </a:pPr>
            <a:r>
              <a:rPr lang="en-US" sz="1000" dirty="0">
                <a:solidFill>
                  <a:srgbClr val="282828"/>
                </a:solidFill>
                <a:latin typeface="Myriad Pro"/>
                <a:cs typeface="Myriad Pro"/>
              </a:rPr>
              <a:t>Connected Home Owners</a:t>
            </a:r>
          </a:p>
          <a:p>
            <a:pPr marL="128582" indent="-128582">
              <a:buFont typeface="Arial"/>
              <a:buChar char="•"/>
            </a:pPr>
            <a:r>
              <a:rPr lang="en-US" sz="1000" dirty="0">
                <a:solidFill>
                  <a:srgbClr val="282828"/>
                </a:solidFill>
                <a:latin typeface="Myriad Pro"/>
                <a:cs typeface="Myriad Pro"/>
              </a:rPr>
              <a:t>Connected Home Developers &amp; Builders</a:t>
            </a:r>
          </a:p>
        </p:txBody>
      </p:sp>
      <p:sp>
        <p:nvSpPr>
          <p:cNvPr id="94" name="TextBox 93">
            <a:extLst>
              <a:ext uri="{FF2B5EF4-FFF2-40B4-BE49-F238E27FC236}">
                <a16:creationId xmlns:a16="http://schemas.microsoft.com/office/drawing/2014/main" id="{FFEE1A8B-14D1-1240-BE09-718D635F0E04}"/>
              </a:ext>
            </a:extLst>
          </p:cNvPr>
          <p:cNvSpPr txBox="1"/>
          <p:nvPr/>
        </p:nvSpPr>
        <p:spPr>
          <a:xfrm>
            <a:off x="1287139" y="3898234"/>
            <a:ext cx="4254497" cy="861774"/>
          </a:xfrm>
          <a:prstGeom prst="rect">
            <a:avLst/>
          </a:prstGeom>
          <a:noFill/>
        </p:spPr>
        <p:txBody>
          <a:bodyPr wrap="square" rtlCol="0">
            <a:spAutoFit/>
          </a:bodyPr>
          <a:lstStyle/>
          <a:p>
            <a:pPr marL="105829" indent="-105829"/>
            <a:r>
              <a:rPr lang="en-US" sz="1000" b="1" dirty="0">
                <a:solidFill>
                  <a:srgbClr val="282828"/>
                </a:solidFill>
                <a:latin typeface="Myriad Pro"/>
                <a:cs typeface="Myriad Pro"/>
              </a:rPr>
              <a:t>1. In your connected home, how has Artificial Intelligence been deployed?</a:t>
            </a:r>
          </a:p>
          <a:p>
            <a:pPr marL="190492" indent="-190492">
              <a:buAutoNum type="alphaUcPeriod"/>
            </a:pPr>
            <a:r>
              <a:rPr lang="en-US" sz="1000" dirty="0">
                <a:solidFill>
                  <a:srgbClr val="282828"/>
                </a:solidFill>
                <a:latin typeface="Myriad Pro"/>
                <a:cs typeface="Myriad Pro"/>
              </a:rPr>
              <a:t>Connected Home professional 	B. Software-based platform</a:t>
            </a:r>
          </a:p>
          <a:p>
            <a:pPr marL="190492" indent="-190492">
              <a:buAutoNum type="alphaUcPeriod" startAt="3"/>
            </a:pPr>
            <a:r>
              <a:rPr lang="en-US" sz="1000" dirty="0">
                <a:solidFill>
                  <a:srgbClr val="282828"/>
                </a:solidFill>
                <a:latin typeface="Myriad Pro"/>
                <a:cs typeface="Myriad Pro"/>
              </a:rPr>
              <a:t>Service unit from retailer		D.  Manufacturer-linked	</a:t>
            </a:r>
          </a:p>
          <a:p>
            <a:pPr marL="195784" indent="-195784">
              <a:tabLst>
                <a:tab pos="141547" algn="l"/>
              </a:tabLst>
            </a:pPr>
            <a:r>
              <a:rPr lang="en-US" sz="1000" dirty="0">
                <a:solidFill>
                  <a:srgbClr val="282828"/>
                </a:solidFill>
                <a:latin typeface="Myriad Pro"/>
                <a:cs typeface="Myriad Pro"/>
              </a:rPr>
              <a:t>E. 		Independent electrician		F. Self-installed / DIY</a:t>
            </a:r>
          </a:p>
        </p:txBody>
      </p:sp>
      <p:sp>
        <p:nvSpPr>
          <p:cNvPr id="95" name="TextBox 94">
            <a:extLst>
              <a:ext uri="{FF2B5EF4-FFF2-40B4-BE49-F238E27FC236}">
                <a16:creationId xmlns:a16="http://schemas.microsoft.com/office/drawing/2014/main" id="{142319A8-151D-FC4D-9E30-E34A101EF765}"/>
              </a:ext>
            </a:extLst>
          </p:cNvPr>
          <p:cNvSpPr txBox="1"/>
          <p:nvPr/>
        </p:nvSpPr>
        <p:spPr>
          <a:xfrm>
            <a:off x="1287139" y="4937098"/>
            <a:ext cx="4436259" cy="1323439"/>
          </a:xfrm>
          <a:prstGeom prst="rect">
            <a:avLst/>
          </a:prstGeom>
          <a:noFill/>
        </p:spPr>
        <p:txBody>
          <a:bodyPr wrap="square" rtlCol="0">
            <a:spAutoFit/>
          </a:bodyPr>
          <a:lstStyle/>
          <a:p>
            <a:pPr marL="153452" indent="-153452"/>
            <a:r>
              <a:rPr lang="en-US" sz="1000" b="1" dirty="0">
                <a:solidFill>
                  <a:srgbClr val="282828"/>
                </a:solidFill>
                <a:latin typeface="Myriad Pro"/>
                <a:cs typeface="Myriad Pro"/>
              </a:rPr>
              <a:t>2.  </a:t>
            </a:r>
            <a:r>
              <a:rPr lang="en-US" sz="1000" b="1" dirty="0">
                <a:solidFill>
                  <a:srgbClr val="282828"/>
                </a:solidFill>
                <a:latin typeface="Myriad Pro"/>
              </a:rPr>
              <a:t>What would you be willing to pay for an integrated Connected Home AI </a:t>
            </a:r>
            <a:r>
              <a:rPr lang="en-US" sz="1000" b="1" dirty="0">
                <a:solidFill>
                  <a:srgbClr val="282828"/>
                </a:solidFill>
                <a:latin typeface="Myriad Pro"/>
                <a:cs typeface="Myriad Pro"/>
              </a:rPr>
              <a:t>System?</a:t>
            </a:r>
          </a:p>
          <a:p>
            <a:pPr marL="190492" indent="-190492">
              <a:buAutoNum type="alphaUcPeriod"/>
            </a:pPr>
            <a:r>
              <a:rPr lang="en-US" sz="1000" dirty="0">
                <a:solidFill>
                  <a:srgbClr val="282828"/>
                </a:solidFill>
                <a:latin typeface="Myriad Pro"/>
                <a:cs typeface="Myriad Pro"/>
              </a:rPr>
              <a:t>One-time fee &lt;$1,000		B. One-time fee $1,000-$50,000</a:t>
            </a:r>
          </a:p>
          <a:p>
            <a:pPr marL="190492" indent="-190492">
              <a:buAutoNum type="alphaUcPeriod" startAt="3"/>
            </a:pPr>
            <a:r>
              <a:rPr lang="en-US" sz="1000" dirty="0">
                <a:solidFill>
                  <a:srgbClr val="282828"/>
                </a:solidFill>
                <a:latin typeface="Myriad Pro"/>
                <a:cs typeface="Myriad Pro"/>
              </a:rPr>
              <a:t>One-time fee &gt;$50,000		D. Recurring fee &lt;$1,000 per month</a:t>
            </a:r>
          </a:p>
          <a:p>
            <a:pPr marL="195784" indent="-195784">
              <a:tabLst>
                <a:tab pos="185201" algn="l"/>
              </a:tabLst>
            </a:pPr>
            <a:r>
              <a:rPr lang="en-US" sz="1000" dirty="0">
                <a:solidFill>
                  <a:srgbClr val="282828"/>
                </a:solidFill>
                <a:latin typeface="Myriad Pro"/>
                <a:cs typeface="Myriad Pro"/>
              </a:rPr>
              <a:t>E. 	Recurring fee &gt;$1,000 per month	F. Not willing to pay</a:t>
            </a:r>
          </a:p>
          <a:p>
            <a:pPr marL="190492" indent="-190492">
              <a:buAutoNum type="alphaUcPeriod"/>
            </a:pPr>
            <a:endParaRPr lang="en-US" sz="1000" dirty="0">
              <a:solidFill>
                <a:srgbClr val="282828"/>
              </a:solidFill>
              <a:latin typeface="Myriad Pro"/>
              <a:cs typeface="Myriad Pro"/>
            </a:endParaRPr>
          </a:p>
        </p:txBody>
      </p:sp>
      <p:sp>
        <p:nvSpPr>
          <p:cNvPr id="29" name="TextBox 28">
            <a:extLst>
              <a:ext uri="{FF2B5EF4-FFF2-40B4-BE49-F238E27FC236}">
                <a16:creationId xmlns:a16="http://schemas.microsoft.com/office/drawing/2014/main" id="{E6038FE8-894C-7848-B323-297519347268}"/>
              </a:ext>
            </a:extLst>
          </p:cNvPr>
          <p:cNvSpPr txBox="1"/>
          <p:nvPr/>
        </p:nvSpPr>
        <p:spPr>
          <a:xfrm>
            <a:off x="6225203" y="1481900"/>
            <a:ext cx="697628" cy="230832"/>
          </a:xfrm>
          <a:prstGeom prst="rect">
            <a:avLst/>
          </a:prstGeom>
          <a:noFill/>
        </p:spPr>
        <p:txBody>
          <a:bodyPr wrap="none" rtlCol="0">
            <a:spAutoFit/>
          </a:bodyPr>
          <a:lstStyle/>
          <a:p>
            <a:pPr algn="r">
              <a:lnSpc>
                <a:spcPct val="90000"/>
              </a:lnSpc>
            </a:pPr>
            <a:r>
              <a:rPr lang="en-US" sz="1000" b="1">
                <a:solidFill>
                  <a:srgbClr val="38578D"/>
                </a:solidFill>
                <a:latin typeface="Myriad Pro"/>
                <a:cs typeface="Myriad Pro"/>
              </a:rPr>
              <a:t>Approach</a:t>
            </a:r>
          </a:p>
        </p:txBody>
      </p:sp>
      <p:sp>
        <p:nvSpPr>
          <p:cNvPr id="30" name="TextBox 29">
            <a:extLst>
              <a:ext uri="{FF2B5EF4-FFF2-40B4-BE49-F238E27FC236}">
                <a16:creationId xmlns:a16="http://schemas.microsoft.com/office/drawing/2014/main" id="{458AA300-C141-5047-8401-308A8A8352C2}"/>
              </a:ext>
            </a:extLst>
          </p:cNvPr>
          <p:cNvSpPr txBox="1"/>
          <p:nvPr/>
        </p:nvSpPr>
        <p:spPr>
          <a:xfrm>
            <a:off x="6922831" y="1481900"/>
            <a:ext cx="4798150" cy="553998"/>
          </a:xfrm>
          <a:prstGeom prst="rect">
            <a:avLst/>
          </a:prstGeom>
          <a:noFill/>
        </p:spPr>
        <p:txBody>
          <a:bodyPr wrap="square" rtlCol="0">
            <a:spAutoFit/>
          </a:bodyPr>
          <a:lstStyle/>
          <a:p>
            <a:r>
              <a:rPr lang="en-US" sz="1000" dirty="0">
                <a:solidFill>
                  <a:schemeClr val="tx2"/>
                </a:solidFill>
                <a:latin typeface="Myriad Pro"/>
                <a:cs typeface="Myriad Pro"/>
              </a:rPr>
              <a:t>Harbor will conduct </a:t>
            </a:r>
            <a:r>
              <a:rPr lang="en-US" sz="1000" b="1" dirty="0">
                <a:solidFill>
                  <a:schemeClr val="tx2"/>
                </a:solidFill>
                <a:latin typeface="Myriad Pro"/>
                <a:cs typeface="Myriad Pro"/>
              </a:rPr>
              <a:t>~7-10 in-depth interviews </a:t>
            </a:r>
            <a:r>
              <a:rPr lang="en-US" sz="1000" dirty="0">
                <a:solidFill>
                  <a:schemeClr val="tx2"/>
                </a:solidFill>
                <a:latin typeface="Myriad Pro"/>
                <a:cs typeface="Myriad Pro"/>
              </a:rPr>
              <a:t>to understand how technical requirements and user needs are shifting, and how market dynamics within the Connected Home space are evolving.</a:t>
            </a:r>
          </a:p>
        </p:txBody>
      </p:sp>
      <p:sp>
        <p:nvSpPr>
          <p:cNvPr id="31" name="TextBox 30">
            <a:extLst>
              <a:ext uri="{FF2B5EF4-FFF2-40B4-BE49-F238E27FC236}">
                <a16:creationId xmlns:a16="http://schemas.microsoft.com/office/drawing/2014/main" id="{CA7BAEF4-1321-A44C-BC5A-7A5B5002B4BE}"/>
              </a:ext>
            </a:extLst>
          </p:cNvPr>
          <p:cNvSpPr txBox="1"/>
          <p:nvPr/>
        </p:nvSpPr>
        <p:spPr>
          <a:xfrm>
            <a:off x="6163532" y="2850970"/>
            <a:ext cx="759300" cy="507831"/>
          </a:xfrm>
          <a:prstGeom prst="rect">
            <a:avLst/>
          </a:prstGeom>
          <a:noFill/>
        </p:spPr>
        <p:txBody>
          <a:bodyPr wrap="square" rtlCol="0">
            <a:spAutoFit/>
          </a:bodyPr>
          <a:lstStyle/>
          <a:p>
            <a:pPr algn="r">
              <a:lnSpc>
                <a:spcPct val="90000"/>
              </a:lnSpc>
            </a:pPr>
            <a:r>
              <a:rPr lang="en-US" sz="1000" b="1">
                <a:solidFill>
                  <a:srgbClr val="38578D"/>
                </a:solidFill>
                <a:latin typeface="Myriad Pro"/>
                <a:cs typeface="Myriad Pro"/>
              </a:rPr>
              <a:t>Interview</a:t>
            </a:r>
          </a:p>
          <a:p>
            <a:pPr algn="r">
              <a:lnSpc>
                <a:spcPct val="90000"/>
              </a:lnSpc>
            </a:pPr>
            <a:r>
              <a:rPr lang="en-US" sz="1000" b="1">
                <a:solidFill>
                  <a:srgbClr val="38578D"/>
                </a:solidFill>
                <a:latin typeface="Myriad Pro"/>
                <a:cs typeface="Myriad Pro"/>
              </a:rPr>
              <a:t>target</a:t>
            </a:r>
          </a:p>
          <a:p>
            <a:pPr algn="r">
              <a:lnSpc>
                <a:spcPct val="90000"/>
              </a:lnSpc>
            </a:pPr>
            <a:r>
              <a:rPr lang="en-US" sz="1000" b="1">
                <a:solidFill>
                  <a:srgbClr val="38578D"/>
                </a:solidFill>
                <a:latin typeface="Myriad Pro"/>
                <a:cs typeface="Myriad Pro"/>
              </a:rPr>
              <a:t>Mix</a:t>
            </a:r>
          </a:p>
        </p:txBody>
      </p:sp>
      <p:grpSp>
        <p:nvGrpSpPr>
          <p:cNvPr id="32" name="Group 31">
            <a:extLst>
              <a:ext uri="{FF2B5EF4-FFF2-40B4-BE49-F238E27FC236}">
                <a16:creationId xmlns:a16="http://schemas.microsoft.com/office/drawing/2014/main" id="{88A0DE83-412E-0B48-8710-0A1ECCADAAD5}"/>
              </a:ext>
            </a:extLst>
          </p:cNvPr>
          <p:cNvGrpSpPr/>
          <p:nvPr/>
        </p:nvGrpSpPr>
        <p:grpSpPr>
          <a:xfrm>
            <a:off x="6996492" y="2894317"/>
            <a:ext cx="4290466" cy="2754814"/>
            <a:chOff x="2054541" y="2690350"/>
            <a:chExt cx="7149935" cy="2788162"/>
          </a:xfrm>
        </p:grpSpPr>
        <p:sp>
          <p:nvSpPr>
            <p:cNvPr id="33" name="Snip Same Side Corner Rectangle 32">
              <a:extLst>
                <a:ext uri="{FF2B5EF4-FFF2-40B4-BE49-F238E27FC236}">
                  <a16:creationId xmlns:a16="http://schemas.microsoft.com/office/drawing/2014/main" id="{E09FC982-73F5-7745-9F7D-8D1AF9A21AC2}"/>
                </a:ext>
              </a:extLst>
            </p:cNvPr>
            <p:cNvSpPr/>
            <p:nvPr/>
          </p:nvSpPr>
          <p:spPr bwMode="auto">
            <a:xfrm rot="16200000">
              <a:off x="6562859" y="1716684"/>
              <a:ext cx="1553185" cy="3532669"/>
            </a:xfrm>
            <a:prstGeom prst="snip2SameRect">
              <a:avLst>
                <a:gd name="adj1" fmla="val 50000"/>
                <a:gd name="adj2" fmla="val 0"/>
              </a:avLst>
            </a:prstGeom>
            <a:solidFill>
              <a:schemeClr val="accent6">
                <a:lumMod val="20000"/>
                <a:lumOff val="80000"/>
                <a:alpha val="76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773"/>
              <a:endParaRPr lang="en-US" sz="875">
                <a:solidFill>
                  <a:schemeClr val="tx2"/>
                </a:solidFill>
                <a:latin typeface="Myriad Pro"/>
                <a:ea typeface="ＭＳ Ｐゴシック" pitchFamily="-109" charset="-128"/>
                <a:cs typeface="Myriad Pro"/>
              </a:endParaRPr>
            </a:p>
          </p:txBody>
        </p:sp>
        <p:grpSp>
          <p:nvGrpSpPr>
            <p:cNvPr id="34" name="Group 33">
              <a:extLst>
                <a:ext uri="{FF2B5EF4-FFF2-40B4-BE49-F238E27FC236}">
                  <a16:creationId xmlns:a16="http://schemas.microsoft.com/office/drawing/2014/main" id="{F7CD0F5C-AE92-8A44-8528-26C604DD0654}"/>
                </a:ext>
              </a:extLst>
            </p:cNvPr>
            <p:cNvGrpSpPr/>
            <p:nvPr/>
          </p:nvGrpSpPr>
          <p:grpSpPr>
            <a:xfrm>
              <a:off x="2054541" y="2690350"/>
              <a:ext cx="3414990" cy="1553185"/>
              <a:chOff x="3777263" y="2260808"/>
              <a:chExt cx="2788147" cy="1386980"/>
            </a:xfrm>
          </p:grpSpPr>
          <p:sp>
            <p:nvSpPr>
              <p:cNvPr id="39" name="Snip Same Side Corner Rectangle 38">
                <a:extLst>
                  <a:ext uri="{FF2B5EF4-FFF2-40B4-BE49-F238E27FC236}">
                    <a16:creationId xmlns:a16="http://schemas.microsoft.com/office/drawing/2014/main" id="{3C2E3A99-0B45-854A-841D-C2A5AF365166}"/>
                  </a:ext>
                </a:extLst>
              </p:cNvPr>
              <p:cNvSpPr/>
              <p:nvPr/>
            </p:nvSpPr>
            <p:spPr bwMode="auto">
              <a:xfrm rot="5400000">
                <a:off x="4477847" y="1560224"/>
                <a:ext cx="1386980" cy="2788147"/>
              </a:xfrm>
              <a:prstGeom prst="snip2SameRect">
                <a:avLst>
                  <a:gd name="adj1" fmla="val 50000"/>
                  <a:gd name="adj2" fmla="val 0"/>
                </a:avLst>
              </a:prstGeom>
              <a:solidFill>
                <a:srgbClr val="4B87C1">
                  <a:alpha val="49000"/>
                </a:srgbClr>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prstTxWarp prst="textNoShape">
                  <a:avLst/>
                </a:prstTxWarp>
              </a:bodyPr>
              <a:lstStyle/>
              <a:p>
                <a:pPr algn="ctr"/>
                <a:endParaRPr lang="en-US" sz="875">
                  <a:solidFill>
                    <a:schemeClr val="tx2"/>
                  </a:solidFill>
                </a:endParaRPr>
              </a:p>
            </p:txBody>
          </p:sp>
          <p:sp>
            <p:nvSpPr>
              <p:cNvPr id="40" name="TextBox 39">
                <a:extLst>
                  <a:ext uri="{FF2B5EF4-FFF2-40B4-BE49-F238E27FC236}">
                    <a16:creationId xmlns:a16="http://schemas.microsoft.com/office/drawing/2014/main" id="{2EF106C0-AEDD-D74F-9594-81A7A9EAAA02}"/>
                  </a:ext>
                </a:extLst>
              </p:cNvPr>
              <p:cNvSpPr txBox="1"/>
              <p:nvPr/>
            </p:nvSpPr>
            <p:spPr>
              <a:xfrm>
                <a:off x="3864185" y="2366716"/>
                <a:ext cx="2252918" cy="1095289"/>
              </a:xfrm>
              <a:prstGeom prst="rect">
                <a:avLst/>
              </a:prstGeom>
              <a:noFill/>
            </p:spPr>
            <p:txBody>
              <a:bodyPr wrap="square" lIns="0" tIns="0" rIns="0" bIns="0" rtlCol="0">
                <a:spAutoFit/>
              </a:bodyPr>
              <a:lstStyle/>
              <a:p>
                <a:r>
                  <a:rPr lang="en-US" sz="875" b="1">
                    <a:solidFill>
                      <a:schemeClr val="tx2"/>
                    </a:solidFill>
                    <a:latin typeface="Myriad Pro" charset="0"/>
                    <a:ea typeface="Myriad Pro" charset="0"/>
                    <a:cs typeface="Myriad Pro" charset="0"/>
                  </a:rPr>
                  <a:t>Service Providers &amp; </a:t>
                </a:r>
              </a:p>
              <a:p>
                <a:r>
                  <a:rPr lang="en-US" sz="875" b="1">
                    <a:solidFill>
                      <a:schemeClr val="tx2"/>
                    </a:solidFill>
                    <a:latin typeface="Myriad Pro" charset="0"/>
                    <a:ea typeface="Myriad Pro" charset="0"/>
                    <a:cs typeface="Myriad Pro" charset="0"/>
                  </a:rPr>
                  <a:t>Users</a:t>
                </a:r>
              </a:p>
              <a:p>
                <a:pPr marL="95246" indent="-95246">
                  <a:buFont typeface="Arial"/>
                  <a:buChar char="•"/>
                </a:pPr>
                <a:r>
                  <a:rPr lang="en-US" sz="875">
                    <a:solidFill>
                      <a:schemeClr val="tx2"/>
                    </a:solidFill>
                    <a:latin typeface="Myriad Pro" charset="0"/>
                    <a:ea typeface="Myriad Pro" charset="0"/>
                    <a:cs typeface="Myriad Pro" charset="0"/>
                  </a:rPr>
                  <a:t>Building Construction Firms</a:t>
                </a:r>
                <a:endParaRPr lang="en-US" altLang="en-US" sz="875">
                  <a:solidFill>
                    <a:schemeClr val="tx2"/>
                  </a:solidFill>
                  <a:latin typeface="Myriad Pro" charset="0"/>
                  <a:ea typeface="Myriad Pro" charset="0"/>
                  <a:cs typeface="Myriad Pro" charset="0"/>
                </a:endParaRPr>
              </a:p>
              <a:p>
                <a:pPr marL="95246" indent="-95246">
                  <a:buFont typeface="Arial"/>
                  <a:buChar char="•"/>
                </a:pPr>
                <a:r>
                  <a:rPr lang="en-US" sz="875">
                    <a:solidFill>
                      <a:schemeClr val="tx2"/>
                    </a:solidFill>
                    <a:latin typeface="Myriad Pro" charset="0"/>
                    <a:ea typeface="Myriad Pro" charset="0"/>
                    <a:cs typeface="Myriad Pro" charset="0"/>
                  </a:rPr>
                  <a:t>Maintenance Professionals</a:t>
                </a:r>
              </a:p>
              <a:p>
                <a:pPr marL="95246" indent="-95246">
                  <a:buFont typeface="Arial"/>
                  <a:buChar char="•"/>
                </a:pPr>
                <a:r>
                  <a:rPr lang="en-US" sz="875">
                    <a:solidFill>
                      <a:schemeClr val="tx2"/>
                    </a:solidFill>
                    <a:latin typeface="Myriad Pro" charset="0"/>
                    <a:ea typeface="Myriad Pro" charset="0"/>
                    <a:cs typeface="Myriad Pro" charset="0"/>
                  </a:rPr>
                  <a:t>Building Owners and Operators</a:t>
                </a:r>
              </a:p>
              <a:p>
                <a:pPr marL="95246" indent="-95246">
                  <a:buFont typeface="Arial"/>
                  <a:buChar char="•"/>
                </a:pPr>
                <a:r>
                  <a:rPr lang="en-US" altLang="en-US" sz="875">
                    <a:solidFill>
                      <a:schemeClr val="tx2"/>
                    </a:solidFill>
                    <a:latin typeface="Myriad Pro" charset="0"/>
                    <a:ea typeface="Myriad Pro" charset="0"/>
                    <a:cs typeface="Myriad Pro" charset="0"/>
                  </a:rPr>
                  <a:t>Integrators and Installers</a:t>
                </a:r>
              </a:p>
              <a:p>
                <a:pPr marL="95246" indent="-95246">
                  <a:buFont typeface="Arial"/>
                  <a:buChar char="•"/>
                </a:pPr>
                <a:r>
                  <a:rPr lang="en-US" altLang="en-US" sz="875">
                    <a:solidFill>
                      <a:schemeClr val="tx2"/>
                    </a:solidFill>
                    <a:latin typeface="Myriad Pro" charset="0"/>
                    <a:ea typeface="Myriad Pro" charset="0"/>
                    <a:cs typeface="Myriad Pro" charset="0"/>
                  </a:rPr>
                  <a:t>Insurance Providers</a:t>
                </a:r>
              </a:p>
              <a:p>
                <a:pPr marL="95246" indent="-95246">
                  <a:buFont typeface="Arial"/>
                  <a:buChar char="•"/>
                </a:pPr>
                <a:r>
                  <a:rPr lang="en-US" altLang="en-US" sz="875">
                    <a:solidFill>
                      <a:schemeClr val="tx2"/>
                    </a:solidFill>
                    <a:latin typeface="Myriad Pro" charset="0"/>
                    <a:ea typeface="Myriad Pro" charset="0"/>
                    <a:cs typeface="Myriad Pro" charset="0"/>
                  </a:rPr>
                  <a:t>Utilities</a:t>
                </a:r>
              </a:p>
              <a:p>
                <a:pPr marL="95246" indent="-95246">
                  <a:buFont typeface="Arial"/>
                  <a:buChar char="•"/>
                </a:pPr>
                <a:r>
                  <a:rPr lang="en-US" altLang="en-US" sz="875">
                    <a:solidFill>
                      <a:schemeClr val="tx2"/>
                    </a:solidFill>
                    <a:latin typeface="Myriad Pro" charset="0"/>
                    <a:ea typeface="Myriad Pro" charset="0"/>
                    <a:cs typeface="Myriad Pro" charset="0"/>
                  </a:rPr>
                  <a:t>Government Orgs.</a:t>
                </a:r>
              </a:p>
            </p:txBody>
          </p:sp>
        </p:grpSp>
        <p:grpSp>
          <p:nvGrpSpPr>
            <p:cNvPr id="35" name="Group 34">
              <a:extLst>
                <a:ext uri="{FF2B5EF4-FFF2-40B4-BE49-F238E27FC236}">
                  <a16:creationId xmlns:a16="http://schemas.microsoft.com/office/drawing/2014/main" id="{1F5FD476-512A-7B40-9774-EB506D1BC37B}"/>
                </a:ext>
              </a:extLst>
            </p:cNvPr>
            <p:cNvGrpSpPr/>
            <p:nvPr/>
          </p:nvGrpSpPr>
          <p:grpSpPr>
            <a:xfrm>
              <a:off x="4510887" y="3546548"/>
              <a:ext cx="2042922" cy="1931964"/>
              <a:chOff x="5875868" y="3123471"/>
              <a:chExt cx="1667932" cy="1725227"/>
            </a:xfrm>
          </p:grpSpPr>
          <p:sp>
            <p:nvSpPr>
              <p:cNvPr id="37" name="Snip Same Side Corner Rectangle 36">
                <a:extLst>
                  <a:ext uri="{FF2B5EF4-FFF2-40B4-BE49-F238E27FC236}">
                    <a16:creationId xmlns:a16="http://schemas.microsoft.com/office/drawing/2014/main" id="{684028B1-A73C-8740-9C70-1748F14745B9}"/>
                  </a:ext>
                </a:extLst>
              </p:cNvPr>
              <p:cNvSpPr/>
              <p:nvPr/>
            </p:nvSpPr>
            <p:spPr bwMode="auto">
              <a:xfrm>
                <a:off x="5875868" y="3123471"/>
                <a:ext cx="1667932" cy="1725227"/>
              </a:xfrm>
              <a:prstGeom prst="snip2SameRect">
                <a:avLst>
                  <a:gd name="adj1" fmla="val 50000"/>
                  <a:gd name="adj2" fmla="val 0"/>
                </a:avLst>
              </a:prstGeom>
              <a:solidFill>
                <a:schemeClr val="accent4">
                  <a:lumMod val="60000"/>
                  <a:lumOff val="40000"/>
                  <a:alpha val="51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773"/>
                <a:endParaRPr lang="en-US" sz="875">
                  <a:solidFill>
                    <a:schemeClr val="tx2"/>
                  </a:solidFill>
                  <a:latin typeface="Myriad Pro"/>
                  <a:ea typeface="ＭＳ Ｐゴシック" pitchFamily="-109" charset="-128"/>
                  <a:cs typeface="Myriad Pro"/>
                </a:endParaRPr>
              </a:p>
            </p:txBody>
          </p:sp>
          <p:sp>
            <p:nvSpPr>
              <p:cNvPr id="38" name="TextBox 37">
                <a:extLst>
                  <a:ext uri="{FF2B5EF4-FFF2-40B4-BE49-F238E27FC236}">
                    <a16:creationId xmlns:a16="http://schemas.microsoft.com/office/drawing/2014/main" id="{C2ABF78A-AF48-4E4A-8DE2-24A99FDC4C92}"/>
                  </a:ext>
                </a:extLst>
              </p:cNvPr>
              <p:cNvSpPr txBox="1"/>
              <p:nvPr/>
            </p:nvSpPr>
            <p:spPr>
              <a:xfrm>
                <a:off x="5928178" y="3469110"/>
                <a:ext cx="1563311" cy="1216988"/>
              </a:xfrm>
              <a:prstGeom prst="rect">
                <a:avLst/>
              </a:prstGeom>
              <a:noFill/>
            </p:spPr>
            <p:txBody>
              <a:bodyPr wrap="square" lIns="0" tIns="0" rIns="0" bIns="0" rtlCol="0">
                <a:spAutoFit/>
              </a:bodyPr>
              <a:lstStyle/>
              <a:p>
                <a:pPr algn="ctr"/>
                <a:r>
                  <a:rPr lang="en-US" sz="875" b="1">
                    <a:solidFill>
                      <a:schemeClr val="tx2"/>
                    </a:solidFill>
                    <a:latin typeface="Myriad Pro"/>
                    <a:cs typeface="Myriad Pro"/>
                  </a:rPr>
                  <a:t>Equipment Manufacturers</a:t>
                </a:r>
              </a:p>
              <a:p>
                <a:endParaRPr lang="en-US" sz="875" b="1">
                  <a:solidFill>
                    <a:schemeClr val="tx2"/>
                  </a:solidFill>
                  <a:latin typeface="Myriad Pro"/>
                  <a:cs typeface="Myriad Pro"/>
                </a:endParaRPr>
              </a:p>
              <a:p>
                <a:pPr marL="95246" indent="-95246">
                  <a:buFont typeface="Arial"/>
                  <a:buChar char="•"/>
                </a:pPr>
                <a:r>
                  <a:rPr lang="en-US" sz="875">
                    <a:solidFill>
                      <a:schemeClr val="tx2"/>
                    </a:solidFill>
                    <a:latin typeface="Myriad Pro"/>
                    <a:cs typeface="Myriad Pro"/>
                  </a:rPr>
                  <a:t>HVAC Systems</a:t>
                </a:r>
              </a:p>
              <a:p>
                <a:pPr marL="95246" indent="-95246">
                  <a:buFont typeface="Arial"/>
                  <a:buChar char="•"/>
                </a:pPr>
                <a:r>
                  <a:rPr lang="en-US" sz="875">
                    <a:solidFill>
                      <a:schemeClr val="tx2"/>
                    </a:solidFill>
                    <a:latin typeface="Myriad Pro"/>
                    <a:cs typeface="Myriad Pro"/>
                  </a:rPr>
                  <a:t>Control Systems</a:t>
                </a:r>
              </a:p>
              <a:p>
                <a:pPr marL="95246" indent="-95246">
                  <a:buFont typeface="Arial"/>
                  <a:buChar char="•"/>
                </a:pPr>
                <a:r>
                  <a:rPr lang="en-US" sz="875">
                    <a:solidFill>
                      <a:schemeClr val="tx2"/>
                    </a:solidFill>
                    <a:latin typeface="Myriad Pro"/>
                    <a:cs typeface="Myriad Pro"/>
                  </a:rPr>
                  <a:t>Power Quality &amp; Standby Systems</a:t>
                </a:r>
              </a:p>
              <a:p>
                <a:pPr marL="95246" indent="-95246">
                  <a:buFont typeface="Arial"/>
                  <a:buChar char="•"/>
                </a:pPr>
                <a:r>
                  <a:rPr lang="en-US" sz="875">
                    <a:solidFill>
                      <a:schemeClr val="tx2"/>
                    </a:solidFill>
                    <a:latin typeface="Myriad Pro"/>
                    <a:cs typeface="Myriad Pro"/>
                  </a:rPr>
                  <a:t>Lighting</a:t>
                </a:r>
              </a:p>
              <a:p>
                <a:pPr marL="95246" indent="-95246">
                  <a:buFont typeface="Arial"/>
                  <a:buChar char="•"/>
                </a:pPr>
                <a:r>
                  <a:rPr lang="en-US" sz="875">
                    <a:solidFill>
                      <a:schemeClr val="tx2"/>
                    </a:solidFill>
                    <a:latin typeface="Myriad Pro"/>
                    <a:cs typeface="Myriad Pro"/>
                  </a:rPr>
                  <a:t>Energy &amp; Building Management Systems</a:t>
                </a:r>
              </a:p>
            </p:txBody>
          </p:sp>
        </p:grpSp>
        <p:sp>
          <p:nvSpPr>
            <p:cNvPr id="36" name="TextBox 35">
              <a:extLst>
                <a:ext uri="{FF2B5EF4-FFF2-40B4-BE49-F238E27FC236}">
                  <a16:creationId xmlns:a16="http://schemas.microsoft.com/office/drawing/2014/main" id="{16C65591-D978-8A43-AB53-694F60239778}"/>
                </a:ext>
              </a:extLst>
            </p:cNvPr>
            <p:cNvSpPr txBox="1"/>
            <p:nvPr/>
          </p:nvSpPr>
          <p:spPr>
            <a:xfrm>
              <a:off x="6755368" y="2825067"/>
              <a:ext cx="2449108" cy="1226540"/>
            </a:xfrm>
            <a:prstGeom prst="rect">
              <a:avLst/>
            </a:prstGeom>
            <a:noFill/>
          </p:spPr>
          <p:txBody>
            <a:bodyPr wrap="square" lIns="0" tIns="0" rIns="0" bIns="0" rtlCol="0">
              <a:spAutoFit/>
            </a:bodyPr>
            <a:lstStyle/>
            <a:p>
              <a:r>
                <a:rPr lang="en-US" sz="875" b="1">
                  <a:solidFill>
                    <a:schemeClr val="tx2"/>
                  </a:solidFill>
                  <a:latin typeface="Myriad Pro"/>
                  <a:cs typeface="Myriad Pro"/>
                </a:rPr>
                <a:t>Technology Players</a:t>
              </a:r>
            </a:p>
            <a:p>
              <a:pPr marL="95246" indent="-95246">
                <a:buFont typeface="Arial"/>
                <a:buChar char="•"/>
              </a:pPr>
              <a:r>
                <a:rPr lang="en-US" sz="875">
                  <a:solidFill>
                    <a:schemeClr val="tx2"/>
                  </a:solidFill>
                  <a:latin typeface="Myriad Pro"/>
                  <a:cs typeface="Myriad Pro"/>
                </a:rPr>
                <a:t>IoT Platform Providers</a:t>
              </a:r>
            </a:p>
            <a:p>
              <a:pPr marL="95246" indent="-95246">
                <a:buFont typeface="Arial"/>
                <a:buChar char="•"/>
              </a:pPr>
              <a:r>
                <a:rPr lang="en-US" sz="875">
                  <a:solidFill>
                    <a:schemeClr val="tx2"/>
                  </a:solidFill>
                  <a:latin typeface="Myriad Pro"/>
                  <a:cs typeface="Myriad Pro"/>
                </a:rPr>
                <a:t>Hardware Providers</a:t>
              </a:r>
            </a:p>
            <a:p>
              <a:pPr marL="95246" indent="-95246">
                <a:buFont typeface="Arial"/>
                <a:buChar char="•"/>
              </a:pPr>
              <a:r>
                <a:rPr lang="en-US" sz="875">
                  <a:solidFill>
                    <a:schemeClr val="tx2"/>
                  </a:solidFill>
                  <a:latin typeface="Myriad Pro"/>
                  <a:cs typeface="Myriad Pro"/>
                </a:rPr>
                <a:t>Infrastructure Providers</a:t>
              </a:r>
            </a:p>
            <a:p>
              <a:pPr marL="95246" indent="-95246">
                <a:buFont typeface="Arial"/>
                <a:buChar char="•"/>
              </a:pPr>
              <a:r>
                <a:rPr lang="en-US" sz="875">
                  <a:solidFill>
                    <a:schemeClr val="tx2"/>
                  </a:solidFill>
                  <a:latin typeface="Myriad Pro"/>
                  <a:cs typeface="Myriad Pro"/>
                </a:rPr>
                <a:t>Software Application Providers </a:t>
              </a:r>
            </a:p>
            <a:p>
              <a:pPr marL="95246" indent="-95246">
                <a:buFont typeface="Arial"/>
                <a:buChar char="•"/>
              </a:pPr>
              <a:r>
                <a:rPr lang="en-US" sz="875">
                  <a:solidFill>
                    <a:schemeClr val="tx2"/>
                  </a:solidFill>
                  <a:latin typeface="Myriad Pro"/>
                  <a:cs typeface="Myriad Pro"/>
                </a:rPr>
                <a:t>BMS/EMS System Providers</a:t>
              </a:r>
            </a:p>
            <a:p>
              <a:pPr marL="95246" indent="-95246">
                <a:buFont typeface="Arial"/>
                <a:buChar char="•"/>
              </a:pPr>
              <a:r>
                <a:rPr lang="en-US" sz="875">
                  <a:solidFill>
                    <a:schemeClr val="tx2"/>
                  </a:solidFill>
                  <a:latin typeface="Myriad Pro"/>
                  <a:cs typeface="Myriad Pro"/>
                </a:rPr>
                <a:t>Carriers/</a:t>
              </a:r>
              <a:r>
                <a:rPr lang="en-US" sz="875" err="1">
                  <a:solidFill>
                    <a:schemeClr val="tx2"/>
                  </a:solidFill>
                  <a:latin typeface="Myriad Pro"/>
                  <a:cs typeface="Myriad Pro"/>
                </a:rPr>
                <a:t>Telcos</a:t>
              </a:r>
              <a:endParaRPr lang="en-US" sz="875">
                <a:solidFill>
                  <a:schemeClr val="tx2"/>
                </a:solidFill>
                <a:latin typeface="Myriad Pro"/>
                <a:cs typeface="Myriad Pro"/>
              </a:endParaRPr>
            </a:p>
            <a:p>
              <a:pPr marL="95246" indent="-95246">
                <a:buFont typeface="Arial"/>
                <a:buChar char="•"/>
              </a:pPr>
              <a:r>
                <a:rPr lang="en-US" sz="875">
                  <a:solidFill>
                    <a:schemeClr val="tx2"/>
                  </a:solidFill>
                  <a:latin typeface="Myriad Pro"/>
                  <a:cs typeface="Myriad Pro"/>
                </a:rPr>
                <a:t>Data/Analytics Players</a:t>
              </a:r>
            </a:p>
          </p:txBody>
        </p:sp>
      </p:grpSp>
      <p:sp>
        <p:nvSpPr>
          <p:cNvPr id="41" name="Snip Same Side Corner Rectangle 40">
            <a:extLst>
              <a:ext uri="{FF2B5EF4-FFF2-40B4-BE49-F238E27FC236}">
                <a16:creationId xmlns:a16="http://schemas.microsoft.com/office/drawing/2014/main" id="{B3E94AC8-5950-DD4F-B301-5E6D5D26AFAF}"/>
              </a:ext>
            </a:extLst>
          </p:cNvPr>
          <p:cNvSpPr/>
          <p:nvPr/>
        </p:nvSpPr>
        <p:spPr bwMode="auto">
          <a:xfrm rot="10800000">
            <a:off x="8461171" y="2131172"/>
            <a:ext cx="1225898" cy="1478696"/>
          </a:xfrm>
          <a:prstGeom prst="snip2SameRect">
            <a:avLst>
              <a:gd name="adj1" fmla="val 50000"/>
              <a:gd name="adj2" fmla="val 0"/>
            </a:avLst>
          </a:prstGeom>
          <a:solidFill>
            <a:schemeClr val="accent4">
              <a:lumMod val="20000"/>
              <a:lumOff val="80000"/>
              <a:alpha val="51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773"/>
            <a:endParaRPr lang="en-US" sz="825">
              <a:solidFill>
                <a:schemeClr val="bg1"/>
              </a:solidFill>
              <a:latin typeface="Myriad Pro"/>
              <a:ea typeface="ＭＳ Ｐゴシック" pitchFamily="-109" charset="-128"/>
              <a:cs typeface="Myriad Pro"/>
            </a:endParaRPr>
          </a:p>
        </p:txBody>
      </p:sp>
      <p:sp>
        <p:nvSpPr>
          <p:cNvPr id="42" name="TextBox 41">
            <a:extLst>
              <a:ext uri="{FF2B5EF4-FFF2-40B4-BE49-F238E27FC236}">
                <a16:creationId xmlns:a16="http://schemas.microsoft.com/office/drawing/2014/main" id="{064BAE1E-ED8A-C843-860F-99DE2EB00A1E}"/>
              </a:ext>
            </a:extLst>
          </p:cNvPr>
          <p:cNvSpPr txBox="1"/>
          <p:nvPr/>
        </p:nvSpPr>
        <p:spPr>
          <a:xfrm>
            <a:off x="8508919" y="2207831"/>
            <a:ext cx="1149003" cy="673261"/>
          </a:xfrm>
          <a:prstGeom prst="rect">
            <a:avLst/>
          </a:prstGeom>
          <a:noFill/>
        </p:spPr>
        <p:txBody>
          <a:bodyPr wrap="square" lIns="0" tIns="0" rIns="0" bIns="0" rtlCol="0">
            <a:spAutoFit/>
          </a:bodyPr>
          <a:lstStyle/>
          <a:p>
            <a:r>
              <a:rPr lang="en-US" sz="875" b="1">
                <a:solidFill>
                  <a:schemeClr val="tx2"/>
                </a:solidFill>
                <a:latin typeface="Myriad Pro"/>
                <a:cs typeface="Myriad Pro"/>
              </a:rPr>
              <a:t>Industry Thought Leaders</a:t>
            </a:r>
          </a:p>
          <a:p>
            <a:pPr marL="95246" indent="-95246">
              <a:buFont typeface="Arial"/>
              <a:buChar char="•"/>
            </a:pPr>
            <a:r>
              <a:rPr lang="en-US" sz="875">
                <a:solidFill>
                  <a:schemeClr val="tx2"/>
                </a:solidFill>
                <a:latin typeface="Myriad Pro"/>
                <a:cs typeface="Myriad Pro"/>
              </a:rPr>
              <a:t>Academics/  Researchers</a:t>
            </a:r>
          </a:p>
          <a:p>
            <a:pPr marL="95246" indent="-95246">
              <a:buFont typeface="Arial"/>
              <a:buChar char="•"/>
            </a:pPr>
            <a:r>
              <a:rPr lang="en-US" sz="875">
                <a:solidFill>
                  <a:schemeClr val="tx2"/>
                </a:solidFill>
                <a:latin typeface="Myriad Pro"/>
                <a:cs typeface="Myriad Pro"/>
              </a:rPr>
              <a:t>Industry Associations</a:t>
            </a:r>
          </a:p>
        </p:txBody>
      </p:sp>
      <p:sp>
        <p:nvSpPr>
          <p:cNvPr id="43" name="TextBox 42">
            <a:extLst>
              <a:ext uri="{FF2B5EF4-FFF2-40B4-BE49-F238E27FC236}">
                <a16:creationId xmlns:a16="http://schemas.microsoft.com/office/drawing/2014/main" id="{625477C8-8E4D-8A45-AC36-64E2E69EA9A0}"/>
              </a:ext>
            </a:extLst>
          </p:cNvPr>
          <p:cNvSpPr txBox="1"/>
          <p:nvPr/>
        </p:nvSpPr>
        <p:spPr>
          <a:xfrm>
            <a:off x="9817320" y="4599075"/>
            <a:ext cx="2031978" cy="1477328"/>
          </a:xfrm>
          <a:prstGeom prst="rect">
            <a:avLst/>
          </a:prstGeom>
          <a:noFill/>
        </p:spPr>
        <p:txBody>
          <a:bodyPr wrap="square" rtlCol="0">
            <a:spAutoFit/>
          </a:bodyPr>
          <a:lstStyle/>
          <a:p>
            <a:pPr marL="7144" indent="-7144" defTabSz="685773">
              <a:defRPr/>
            </a:pPr>
            <a:r>
              <a:rPr lang="en-US" sz="1000" b="1">
                <a:solidFill>
                  <a:schemeClr val="tx2"/>
                </a:solidFill>
                <a:latin typeface="Myriad Pro"/>
                <a:cs typeface="Myriad Pro"/>
              </a:rPr>
              <a:t>Example Interviewees from Past CABA Work:</a:t>
            </a:r>
          </a:p>
          <a:p>
            <a:pPr marL="128582" indent="-128582" defTabSz="685773">
              <a:buFont typeface="Arial" charset="0"/>
              <a:buChar char="•"/>
              <a:defRPr/>
            </a:pPr>
            <a:r>
              <a:rPr lang="en-US" sz="1000">
                <a:solidFill>
                  <a:schemeClr val="tx2"/>
                </a:solidFill>
                <a:latin typeface="Myriad Pro"/>
                <a:cs typeface="Myriad Pro"/>
              </a:rPr>
              <a:t>Senior Director of Subscriber IOT Solutions, Johnson Controls</a:t>
            </a:r>
          </a:p>
          <a:p>
            <a:pPr marL="128582" indent="-128582" defTabSz="685773">
              <a:buFont typeface="Arial" charset="0"/>
              <a:buChar char="•"/>
              <a:defRPr/>
            </a:pPr>
            <a:r>
              <a:rPr lang="en-US" sz="1000">
                <a:solidFill>
                  <a:schemeClr val="tx2"/>
                </a:solidFill>
                <a:latin typeface="Myriad Pro"/>
                <a:cs typeface="Myriad Pro"/>
              </a:rPr>
              <a:t>Director of IT Operations/Infrastructure, Xcel Energy</a:t>
            </a:r>
          </a:p>
          <a:p>
            <a:pPr marL="128582" indent="-128582" defTabSz="685773">
              <a:buFont typeface="Arial" charset="0"/>
              <a:buChar char="•"/>
              <a:defRPr/>
            </a:pPr>
            <a:r>
              <a:rPr lang="en-US" sz="1000">
                <a:solidFill>
                  <a:schemeClr val="tx2"/>
                </a:solidFill>
                <a:latin typeface="Myriad Pro"/>
                <a:cs typeface="Myriad Pro"/>
              </a:rPr>
              <a:t>Manager: Business Solutions &amp; Operations, Comcast</a:t>
            </a:r>
          </a:p>
        </p:txBody>
      </p:sp>
      <p:sp>
        <p:nvSpPr>
          <p:cNvPr id="44" name="TextBox 43">
            <a:extLst>
              <a:ext uri="{FF2B5EF4-FFF2-40B4-BE49-F238E27FC236}">
                <a16:creationId xmlns:a16="http://schemas.microsoft.com/office/drawing/2014/main" id="{15210767-C48B-CD45-BF7C-F2B83BE2DF2C}"/>
              </a:ext>
            </a:extLst>
          </p:cNvPr>
          <p:cNvSpPr txBox="1"/>
          <p:nvPr/>
        </p:nvSpPr>
        <p:spPr>
          <a:xfrm>
            <a:off x="6922831" y="1085045"/>
            <a:ext cx="3365280" cy="323165"/>
          </a:xfrm>
          <a:prstGeom prst="rect">
            <a:avLst/>
          </a:prstGeom>
          <a:noFill/>
        </p:spPr>
        <p:txBody>
          <a:bodyPr wrap="none" rtlCol="0">
            <a:spAutoFit/>
          </a:bodyPr>
          <a:lstStyle/>
          <a:p>
            <a:r>
              <a:rPr lang="en-US" sz="1500" b="1">
                <a:solidFill>
                  <a:srgbClr val="38578D"/>
                </a:solidFill>
                <a:latin typeface="Myriad Pro"/>
                <a:cs typeface="Myriad Pro"/>
              </a:rPr>
              <a:t>In-Depth Supplier and Expert Interviews</a:t>
            </a:r>
          </a:p>
        </p:txBody>
      </p:sp>
      <p:sp>
        <p:nvSpPr>
          <p:cNvPr id="45" name="Slide Number Placeholder 1">
            <a:extLst>
              <a:ext uri="{FF2B5EF4-FFF2-40B4-BE49-F238E27FC236}">
                <a16:creationId xmlns:a16="http://schemas.microsoft.com/office/drawing/2014/main" id="{7866B229-28FE-4C96-B2AD-6B936AA6EB25}"/>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18</a:t>
            </a:fld>
            <a:endParaRPr lang="en-US" sz="1200" dirty="0"/>
          </a:p>
        </p:txBody>
      </p:sp>
    </p:spTree>
    <p:extLst>
      <p:ext uri="{BB962C8B-B14F-4D97-AF65-F5344CB8AC3E}">
        <p14:creationId xmlns:p14="http://schemas.microsoft.com/office/powerpoint/2010/main" val="286448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159"/>
            <a:ext cx="7797553" cy="381000"/>
          </a:xfrm>
        </p:spPr>
        <p:txBody>
          <a:bodyPr/>
          <a:lstStyle/>
          <a:p>
            <a:r>
              <a:rPr lang="en-US" dirty="0"/>
              <a:t>Connected Home Artificial Intelligence Study Deliverables</a:t>
            </a:r>
          </a:p>
        </p:txBody>
      </p:sp>
      <p:grpSp>
        <p:nvGrpSpPr>
          <p:cNvPr id="3" name="Group 2"/>
          <p:cNvGrpSpPr/>
          <p:nvPr/>
        </p:nvGrpSpPr>
        <p:grpSpPr>
          <a:xfrm>
            <a:off x="696803" y="1044575"/>
            <a:ext cx="10790346" cy="4803775"/>
            <a:chOff x="563881" y="2133600"/>
            <a:chExt cx="17242076" cy="7247826"/>
          </a:xfrm>
        </p:grpSpPr>
        <p:sp>
          <p:nvSpPr>
            <p:cNvPr id="4" name="Rectangle 5"/>
            <p:cNvSpPr>
              <a:spLocks noChangeArrowheads="1"/>
            </p:cNvSpPr>
            <p:nvPr/>
          </p:nvSpPr>
          <p:spPr bwMode="auto">
            <a:xfrm>
              <a:off x="563881" y="2133600"/>
              <a:ext cx="2214850" cy="991616"/>
            </a:xfrm>
            <a:prstGeom prst="rect">
              <a:avLst/>
            </a:prstGeom>
            <a:solidFill>
              <a:schemeClr val="accent2">
                <a:lumMod val="50000"/>
              </a:schemeClr>
            </a:solidFill>
            <a:ln w="12700">
              <a:noFill/>
              <a:miter lim="800000"/>
              <a:headEnd/>
              <a:tailEnd/>
            </a:ln>
            <a:effectLst/>
          </p:spPr>
          <p:txBody>
            <a:bodyPr lIns="101889" tIns="50944" rIns="101889" bIns="50944" anchor="ctr">
              <a:prstTxWarp prst="textNoShape">
                <a:avLst/>
              </a:prstTxWarp>
            </a:bodyPr>
            <a:lstStyle/>
            <a:p>
              <a:pPr defTabSz="1002933"/>
              <a:r>
                <a:rPr lang="en-US" sz="1167">
                  <a:solidFill>
                    <a:schemeClr val="bg1"/>
                  </a:solidFill>
                  <a:latin typeface="Myriad Pro"/>
                </a:rPr>
                <a:t>Preparation and Framing</a:t>
              </a:r>
            </a:p>
          </p:txBody>
        </p:sp>
        <p:sp>
          <p:nvSpPr>
            <p:cNvPr id="5" name="Rectangle 6"/>
            <p:cNvSpPr>
              <a:spLocks noChangeArrowheads="1"/>
            </p:cNvSpPr>
            <p:nvPr/>
          </p:nvSpPr>
          <p:spPr bwMode="auto">
            <a:xfrm>
              <a:off x="576741" y="3322181"/>
              <a:ext cx="2210081" cy="2847752"/>
            </a:xfrm>
            <a:prstGeom prst="rect">
              <a:avLst/>
            </a:prstGeom>
            <a:solidFill>
              <a:schemeClr val="accent2">
                <a:lumMod val="50000"/>
              </a:schemeClr>
            </a:solidFill>
            <a:ln w="12700">
              <a:noFill/>
              <a:miter lim="800000"/>
              <a:headEnd/>
              <a:tailEnd/>
            </a:ln>
            <a:effectLst/>
          </p:spPr>
          <p:txBody>
            <a:bodyPr lIns="101889" tIns="50944" rIns="101889" bIns="50944" anchor="ctr">
              <a:prstTxWarp prst="textNoShape">
                <a:avLst/>
              </a:prstTxWarp>
            </a:bodyPr>
            <a:lstStyle/>
            <a:p>
              <a:pPr defTabSz="1002933"/>
              <a:r>
                <a:rPr lang="en-US" sz="1167">
                  <a:solidFill>
                    <a:schemeClr val="bg1"/>
                  </a:solidFill>
                  <a:latin typeface="Myriad Pro"/>
                </a:rPr>
                <a:t>Output and Steering Committee Interactions During the Research</a:t>
              </a:r>
            </a:p>
          </p:txBody>
        </p:sp>
        <p:sp>
          <p:nvSpPr>
            <p:cNvPr id="6" name="Rectangle 7"/>
            <p:cNvSpPr>
              <a:spLocks noChangeArrowheads="1"/>
            </p:cNvSpPr>
            <p:nvPr/>
          </p:nvSpPr>
          <p:spPr bwMode="auto">
            <a:xfrm>
              <a:off x="563881" y="6400800"/>
              <a:ext cx="2210082" cy="2980626"/>
            </a:xfrm>
            <a:prstGeom prst="rect">
              <a:avLst/>
            </a:prstGeom>
            <a:solidFill>
              <a:schemeClr val="accent2">
                <a:lumMod val="50000"/>
              </a:schemeClr>
            </a:solidFill>
            <a:ln w="12700">
              <a:noFill/>
              <a:miter lim="800000"/>
              <a:headEnd/>
              <a:tailEnd/>
            </a:ln>
            <a:effectLst/>
          </p:spPr>
          <p:txBody>
            <a:bodyPr lIns="101889" tIns="50944" rIns="101889" bIns="50944" anchor="ctr">
              <a:prstTxWarp prst="textNoShape">
                <a:avLst/>
              </a:prstTxWarp>
            </a:bodyPr>
            <a:lstStyle/>
            <a:p>
              <a:pPr defTabSz="1002933"/>
              <a:r>
                <a:rPr lang="en-US" sz="1167">
                  <a:solidFill>
                    <a:schemeClr val="bg1"/>
                  </a:solidFill>
                  <a:latin typeface="Myriad Pro"/>
                </a:rPr>
                <a:t>Final Deliverables and Follow Activities</a:t>
              </a:r>
            </a:p>
          </p:txBody>
        </p:sp>
        <p:sp>
          <p:nvSpPr>
            <p:cNvPr id="7" name="Rectangle 11"/>
            <p:cNvSpPr>
              <a:spLocks noChangeArrowheads="1"/>
            </p:cNvSpPr>
            <p:nvPr/>
          </p:nvSpPr>
          <p:spPr bwMode="auto">
            <a:xfrm>
              <a:off x="2918461" y="2133600"/>
              <a:ext cx="14874637" cy="991615"/>
            </a:xfrm>
            <a:prstGeom prst="rect">
              <a:avLst/>
            </a:prstGeom>
            <a:solidFill>
              <a:schemeClr val="bg1"/>
            </a:solidFill>
            <a:ln w="12700">
              <a:solidFill>
                <a:schemeClr val="bg2"/>
              </a:solidFill>
              <a:miter lim="800000"/>
              <a:headEnd/>
              <a:tailEnd/>
            </a:ln>
          </p:spPr>
          <p:txBody>
            <a:bodyPr lIns="100285" tIns="101889" rIns="100285" bIns="52148" anchor="ctr">
              <a:prstTxWarp prst="textNoShape">
                <a:avLst/>
              </a:prstTxWarp>
            </a:bodyPr>
            <a:lstStyle/>
            <a:p>
              <a:pPr marL="95246" indent="-95246">
                <a:spcBef>
                  <a:spcPts val="450"/>
                </a:spcBef>
                <a:buFont typeface="Arial" charset="0"/>
                <a:buChar char="•"/>
              </a:pPr>
              <a:r>
                <a:rPr lang="en-US" sz="1167" dirty="0">
                  <a:solidFill>
                    <a:schemeClr val="tx2"/>
                  </a:solidFill>
                  <a:latin typeface="Myriad Pro" charset="0"/>
                  <a:ea typeface="Myriad Pro" charset="0"/>
                  <a:cs typeface="Myriad Pro" charset="0"/>
                </a:rPr>
                <a:t>Introductory webinar for prospective funders</a:t>
              </a:r>
            </a:p>
            <a:p>
              <a:pPr marL="95246" indent="-95246">
                <a:spcBef>
                  <a:spcPts val="450"/>
                </a:spcBef>
                <a:buFont typeface="Arial" charset="0"/>
                <a:buChar char="•"/>
              </a:pPr>
              <a:r>
                <a:rPr lang="en-US" sz="1167" dirty="0">
                  <a:solidFill>
                    <a:schemeClr val="tx2"/>
                  </a:solidFill>
                  <a:latin typeface="Myriad Pro" charset="0"/>
                  <a:ea typeface="Myriad Pro" charset="0"/>
                  <a:cs typeface="Myriad Pro" charset="0"/>
                </a:rPr>
                <a:t>Research kick-off presentation and webinar to establish: the study purpose, scope, objectives, approach, and timelines</a:t>
              </a:r>
            </a:p>
          </p:txBody>
        </p:sp>
        <p:sp>
          <p:nvSpPr>
            <p:cNvPr id="8" name="Rectangle 12"/>
            <p:cNvSpPr>
              <a:spLocks noChangeArrowheads="1"/>
            </p:cNvSpPr>
            <p:nvPr/>
          </p:nvSpPr>
          <p:spPr bwMode="auto">
            <a:xfrm>
              <a:off x="2931320" y="3336162"/>
              <a:ext cx="14874637" cy="2847752"/>
            </a:xfrm>
            <a:prstGeom prst="rect">
              <a:avLst/>
            </a:prstGeom>
            <a:solidFill>
              <a:schemeClr val="bg1"/>
            </a:solidFill>
            <a:ln w="12700">
              <a:solidFill>
                <a:schemeClr val="bg2"/>
              </a:solidFill>
              <a:miter lim="800000"/>
              <a:headEnd/>
              <a:tailEnd/>
            </a:ln>
          </p:spPr>
          <p:txBody>
            <a:bodyPr lIns="100285" tIns="101889" rIns="100285" bIns="52148" anchor="ctr">
              <a:prstTxWarp prst="textNoShape">
                <a:avLst/>
              </a:prstTxWarp>
            </a:bodyPr>
            <a:lstStyle/>
            <a:p>
              <a:pPr marL="95246" indent="-95246" defTabSz="1002933">
                <a:spcBef>
                  <a:spcPts val="622"/>
                </a:spcBef>
                <a:buClr>
                  <a:schemeClr val="tx1"/>
                </a:buClr>
                <a:buFont typeface="Arial" charset="0"/>
                <a:buChar char="•"/>
              </a:pPr>
              <a:r>
                <a:rPr lang="en-US" sz="1167" dirty="0">
                  <a:solidFill>
                    <a:schemeClr val="tx2"/>
                  </a:solidFill>
                  <a:latin typeface="Myriad Pro"/>
                </a:rPr>
                <a:t>Bi-weekly conference call meetings with Steering Committee sponsors to communicate progress, preliminary findings, approvals of research methodologies, and next steps</a:t>
              </a:r>
            </a:p>
            <a:p>
              <a:pPr marL="95246" indent="-95246" defTabSz="1002933">
                <a:spcBef>
                  <a:spcPts val="622"/>
                </a:spcBef>
                <a:buClr>
                  <a:schemeClr val="tx1"/>
                </a:buClr>
                <a:buFont typeface="Arial" charset="0"/>
                <a:buChar char="•"/>
              </a:pPr>
              <a:r>
                <a:rPr lang="en-US" sz="1167" dirty="0">
                  <a:solidFill>
                    <a:schemeClr val="tx2"/>
                  </a:solidFill>
                  <a:latin typeface="Myriad Pro"/>
                </a:rPr>
                <a:t>Individual calls with Steering Committee members to understand their particular market and needs</a:t>
              </a:r>
            </a:p>
            <a:p>
              <a:pPr marL="95246" indent="-95246" defTabSz="1002933">
                <a:spcBef>
                  <a:spcPts val="622"/>
                </a:spcBef>
                <a:buClr>
                  <a:schemeClr val="tx1"/>
                </a:buClr>
                <a:buFont typeface="Arial" charset="0"/>
                <a:buChar char="•"/>
              </a:pPr>
              <a:r>
                <a:rPr lang="en-US" sz="1167" dirty="0">
                  <a:solidFill>
                    <a:schemeClr val="tx2"/>
                  </a:solidFill>
                  <a:latin typeface="Myriad Pro"/>
                </a:rPr>
                <a:t>Survey draft and final survey questions for respondents, draft and final interview questions for market participants/experts and thought leaders. Survey results packaged in PowerPoint and Excel format. Interview summaries and packaged results from stakeholder interviews</a:t>
              </a:r>
            </a:p>
            <a:p>
              <a:pPr marL="95246" indent="-95246" defTabSz="1002933">
                <a:spcBef>
                  <a:spcPts val="622"/>
                </a:spcBef>
                <a:buClr>
                  <a:schemeClr val="tx1"/>
                </a:buClr>
                <a:buFont typeface="Arial" charset="0"/>
                <a:buChar char="•"/>
              </a:pPr>
              <a:r>
                <a:rPr lang="en-US" sz="1167" dirty="0">
                  <a:solidFill>
                    <a:schemeClr val="tx2"/>
                  </a:solidFill>
                  <a:latin typeface="Myriad Pro"/>
                </a:rPr>
                <a:t>Upon completion of the research, there will be a presentation outlining the complete research findings via a webinar presentation to the research sponsors. Following this presentation, the sponsors can provide feedback and direction for the production of the final report</a:t>
              </a:r>
              <a:endParaRPr lang="en-US" sz="1167" dirty="0">
                <a:solidFill>
                  <a:schemeClr val="tx2"/>
                </a:solidFill>
                <a:latin typeface="Myriad Pro"/>
                <a:ea typeface="ＭＳ Ｐゴシック" charset="-128"/>
                <a:cs typeface="ＭＳ Ｐゴシック" charset="-128"/>
              </a:endParaRPr>
            </a:p>
          </p:txBody>
        </p:sp>
        <p:sp>
          <p:nvSpPr>
            <p:cNvPr id="9" name="Rectangle 13"/>
            <p:cNvSpPr>
              <a:spLocks noChangeArrowheads="1"/>
            </p:cNvSpPr>
            <p:nvPr/>
          </p:nvSpPr>
          <p:spPr bwMode="auto">
            <a:xfrm>
              <a:off x="2918462" y="6400800"/>
              <a:ext cx="14874636" cy="2980626"/>
            </a:xfrm>
            <a:prstGeom prst="rect">
              <a:avLst/>
            </a:prstGeom>
            <a:solidFill>
              <a:schemeClr val="bg1"/>
            </a:solidFill>
            <a:ln w="12700">
              <a:solidFill>
                <a:schemeClr val="bg2"/>
              </a:solidFill>
              <a:miter lim="800000"/>
              <a:headEnd/>
              <a:tailEnd/>
            </a:ln>
          </p:spPr>
          <p:txBody>
            <a:bodyPr lIns="100285" tIns="101889" rIns="100285" bIns="52148">
              <a:prstTxWarp prst="textNoShape">
                <a:avLst/>
              </a:prstTxWarp>
            </a:bodyPr>
            <a:lstStyle/>
            <a:p>
              <a:pPr marL="95246" indent="-95246">
                <a:spcBef>
                  <a:spcPts val="450"/>
                </a:spcBef>
                <a:buFont typeface="Arial" charset="0"/>
                <a:buChar char="•"/>
              </a:pPr>
              <a:r>
                <a:rPr lang="en-US" sz="1167" dirty="0">
                  <a:solidFill>
                    <a:schemeClr val="tx2"/>
                  </a:solidFill>
                  <a:latin typeface="Myriad Pro" charset="0"/>
                  <a:ea typeface="Myriad Pro" charset="0"/>
                  <a:cs typeface="Myriad Pro" charset="0"/>
                </a:rPr>
                <a:t>Delivery of four documents: Full report (Microsoft Word Format), Executive Summary (Microsoft Word Format), Full Report Presentation (Microsoft PowerPoint Format), Executive Summary Presentation (Microsoft PowerPoint)</a:t>
              </a:r>
            </a:p>
            <a:p>
              <a:pPr marL="95246" indent="-95246">
                <a:spcBef>
                  <a:spcPts val="450"/>
                </a:spcBef>
                <a:buFont typeface="Arial" charset="0"/>
                <a:buChar char="•"/>
              </a:pPr>
              <a:r>
                <a:rPr lang="en-US" sz="1167" dirty="0">
                  <a:solidFill>
                    <a:schemeClr val="tx2"/>
                  </a:solidFill>
                  <a:latin typeface="Myriad Pro" charset="0"/>
                  <a:ea typeface="Myriad Pro" charset="0"/>
                  <a:cs typeface="Myriad Pro" charset="0"/>
                </a:rPr>
                <a:t>Final webinar (1.5 – 2 Hours) and Sponsor Webinars (1 Hour each) for each organization on the Steering Committee, unlimited attendance provided by Harbor Research</a:t>
              </a:r>
            </a:p>
            <a:p>
              <a:pPr marL="518563" lvl="1" indent="-138901">
                <a:spcBef>
                  <a:spcPts val="450"/>
                </a:spcBef>
                <a:buFont typeface="Arial" charset="0"/>
                <a:buChar char="•"/>
              </a:pPr>
              <a:r>
                <a:rPr lang="en-US" sz="1167" dirty="0">
                  <a:solidFill>
                    <a:schemeClr val="tx2"/>
                  </a:solidFill>
                  <a:latin typeface="Myriad Pro" charset="0"/>
                  <a:ea typeface="Myriad Pro" charset="0"/>
                  <a:cs typeface="Myriad Pro" charset="0"/>
                </a:rPr>
                <a:t>Full list of attendees and contact information for each Sponsor Webinar</a:t>
              </a:r>
            </a:p>
            <a:p>
              <a:pPr marL="95246" indent="-95246">
                <a:spcBef>
                  <a:spcPts val="450"/>
                </a:spcBef>
                <a:buFont typeface="Arial" charset="0"/>
                <a:buChar char="•"/>
              </a:pPr>
              <a:r>
                <a:rPr lang="en-US" sz="1167" dirty="0">
                  <a:solidFill>
                    <a:schemeClr val="tx2"/>
                  </a:solidFill>
                  <a:latin typeface="Myriad Pro" charset="0"/>
                  <a:ea typeface="Myriad Pro" charset="0"/>
                  <a:cs typeface="Myriad Pro" charset="0"/>
                </a:rPr>
                <a:t>“Print-ready” electronic, full-color PDF report including executive summary, detailed findings, conclusions, and recommendations - each sponsor will also receive a complete hard copy of the research report (note, full report will include a 25-40 page written paper + summary presentation in PPT)</a:t>
              </a:r>
            </a:p>
            <a:p>
              <a:pPr marL="95246" indent="-95246">
                <a:spcBef>
                  <a:spcPts val="450"/>
                </a:spcBef>
                <a:buFont typeface="Arial" charset="0"/>
                <a:buChar char="•"/>
              </a:pPr>
              <a:r>
                <a:rPr lang="en-US" sz="1167" dirty="0">
                  <a:solidFill>
                    <a:schemeClr val="tx2"/>
                  </a:solidFill>
                  <a:latin typeface="Myriad Pro" charset="0"/>
                  <a:ea typeface="Myriad Pro" charset="0"/>
                  <a:cs typeface="Myriad Pro" charset="0"/>
                </a:rPr>
                <a:t>Think tank-like facilitated interaction between steering committee members facilitated by Harbor Research team to drive discussion about potential next steps and areas for further collaboration and interaction</a:t>
              </a:r>
            </a:p>
          </p:txBody>
        </p:sp>
      </p:grpSp>
      <p:sp>
        <p:nvSpPr>
          <p:cNvPr id="10" name="Slide Number Placeholder 1">
            <a:extLst>
              <a:ext uri="{FF2B5EF4-FFF2-40B4-BE49-F238E27FC236}">
                <a16:creationId xmlns:a16="http://schemas.microsoft.com/office/drawing/2014/main" id="{7778A5A7-9908-4E8F-8FA7-356E8AB4DC6A}"/>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19</a:t>
            </a:fld>
            <a:endParaRPr lang="en-US" sz="1200" dirty="0"/>
          </a:p>
        </p:txBody>
      </p:sp>
    </p:spTree>
    <p:extLst>
      <p:ext uri="{BB962C8B-B14F-4D97-AF65-F5344CB8AC3E}">
        <p14:creationId xmlns:p14="http://schemas.microsoft.com/office/powerpoint/2010/main" val="283128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10131335" y="942346"/>
            <a:ext cx="2060665" cy="1389793"/>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299573"/>
            <a:ext cx="11000754" cy="4932362"/>
          </a:xfrm>
        </p:spPr>
        <p:txBody>
          <a:bodyPr>
            <a:normAutofit fontScale="92500" lnSpcReduction="20000"/>
          </a:bodyPr>
          <a:lstStyle/>
          <a:p>
            <a:pPr marL="0" indent="0">
              <a:buNone/>
            </a:pPr>
            <a:r>
              <a:rPr lang="en-US" sz="2400" u="sng" dirty="0"/>
              <a:t>CHC Webinar</a:t>
            </a:r>
          </a:p>
          <a:p>
            <a:pPr marL="0" indent="0">
              <a:buNone/>
            </a:pPr>
            <a:r>
              <a:rPr lang="en-US" sz="2400" dirty="0"/>
              <a:t>“AI and the Connected Home” (30 min) </a:t>
            </a:r>
          </a:p>
          <a:p>
            <a:pPr marL="0" indent="0">
              <a:buNone/>
            </a:pPr>
            <a:r>
              <a:rPr lang="en-US" sz="2400" dirty="0"/>
              <a:t>	- Jim Hunter (Delos Living LLC) – Moderator </a:t>
            </a:r>
          </a:p>
          <a:p>
            <a:pPr marL="0" indent="0">
              <a:buNone/>
            </a:pPr>
            <a:r>
              <a:rPr lang="en-US" sz="2400" dirty="0"/>
              <a:t>	- Harry Pascarella (Harbor Research) &amp; Michael Levy (Harbor Research)</a:t>
            </a:r>
          </a:p>
          <a:p>
            <a:pPr marL="0" indent="0">
              <a:buNone/>
            </a:pPr>
            <a:r>
              <a:rPr lang="en-US" sz="2400" dirty="0"/>
              <a:t> </a:t>
            </a:r>
          </a:p>
          <a:p>
            <a:pPr marL="0" indent="0">
              <a:buNone/>
            </a:pPr>
            <a:r>
              <a:rPr lang="en-US" sz="2400" u="sng" dirty="0"/>
              <a:t>CHC Meeting</a:t>
            </a:r>
          </a:p>
          <a:p>
            <a:pPr marL="0" indent="0">
              <a:buNone/>
            </a:pPr>
            <a:r>
              <a:rPr lang="en-US" sz="2400" dirty="0"/>
              <a:t>1.   Agenda</a:t>
            </a:r>
          </a:p>
          <a:p>
            <a:pPr marL="0" indent="0">
              <a:buNone/>
            </a:pPr>
            <a:r>
              <a:rPr lang="en-US" sz="2400" dirty="0"/>
              <a:t>2.   CHC Meeting:  Call to Order, Welcome, Introductions, About the CHC</a:t>
            </a:r>
          </a:p>
          <a:p>
            <a:pPr marL="0" indent="0">
              <a:buNone/>
            </a:pPr>
            <a:r>
              <a:rPr lang="en-US" sz="2400" dirty="0"/>
              <a:t>3.   Administrative </a:t>
            </a:r>
          </a:p>
          <a:p>
            <a:pPr marL="0" indent="0">
              <a:buNone/>
            </a:pPr>
            <a:r>
              <a:rPr lang="en-US" sz="2400" dirty="0"/>
              <a:t>4.   Research Update </a:t>
            </a:r>
          </a:p>
          <a:p>
            <a:pPr marL="0" indent="0">
              <a:buNone/>
            </a:pPr>
            <a:r>
              <a:rPr lang="en-US" sz="2400" dirty="0"/>
              <a:t>5.   White Paper Sub-Committee Update </a:t>
            </a:r>
          </a:p>
          <a:p>
            <a:pPr marL="0" indent="0">
              <a:buNone/>
            </a:pPr>
            <a:r>
              <a:rPr lang="en-US" sz="2400" dirty="0"/>
              <a:t>6.   New Business 	</a:t>
            </a:r>
          </a:p>
          <a:p>
            <a:pPr marL="0" indent="0">
              <a:buNone/>
            </a:pPr>
            <a:r>
              <a:rPr lang="en-US" sz="2400" dirty="0"/>
              <a:t>7.   Adjournment</a:t>
            </a:r>
          </a:p>
        </p:txBody>
      </p:sp>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7553035" y="521608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a:extLst>
              <a:ext uri="{FF2B5EF4-FFF2-40B4-BE49-F238E27FC236}">
                <a16:creationId xmlns:a16="http://schemas.microsoft.com/office/drawing/2014/main" id="{222A8F0F-EF3C-4138-912C-28DF9E50885E}"/>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0" name="Footer Placeholder 5">
            <a:extLst>
              <a:ext uri="{FF2B5EF4-FFF2-40B4-BE49-F238E27FC236}">
                <a16:creationId xmlns:a16="http://schemas.microsoft.com/office/drawing/2014/main" id="{F7AE6861-8374-4F79-8159-1B176091E9BA}"/>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1026" name="Picture 2">
            <a:extLst>
              <a:ext uri="{FF2B5EF4-FFF2-40B4-BE49-F238E27FC236}">
                <a16:creationId xmlns:a16="http://schemas.microsoft.com/office/drawing/2014/main" id="{77F2EAC6-7614-45E6-89F1-9946D1CF4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525ADB-5296-404C-BB05-A6A0E26586F5}"/>
              </a:ext>
            </a:extLst>
          </p:cNvPr>
          <p:cNvSpPr>
            <a:spLocks noGrp="1"/>
          </p:cNvSpPr>
          <p:nvPr>
            <p:ph type="subTitle" idx="1"/>
          </p:nvPr>
        </p:nvSpPr>
        <p:spPr>
          <a:xfrm>
            <a:off x="876300" y="2937268"/>
            <a:ext cx="4562475" cy="2316964"/>
          </a:xfrm>
        </p:spPr>
        <p:txBody>
          <a:bodyPr>
            <a:normAutofit/>
          </a:bodyPr>
          <a:lstStyle/>
          <a:p>
            <a:r>
              <a:rPr lang="en-US" sz="3600" dirty="0"/>
              <a:t>THANK YOU! </a:t>
            </a:r>
          </a:p>
          <a:p>
            <a:endParaRPr lang="en-US" sz="3600" dirty="0"/>
          </a:p>
          <a:p>
            <a:r>
              <a:rPr lang="en-US" sz="3600" dirty="0"/>
              <a:t>Questions?</a:t>
            </a:r>
          </a:p>
        </p:txBody>
      </p:sp>
    </p:spTree>
    <p:extLst>
      <p:ext uri="{BB962C8B-B14F-4D97-AF65-F5344CB8AC3E}">
        <p14:creationId xmlns:p14="http://schemas.microsoft.com/office/powerpoint/2010/main" val="2429168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0" y="81704"/>
            <a:ext cx="11216779" cy="524107"/>
          </a:xfrm>
        </p:spPr>
        <p:txBody>
          <a:bodyPr/>
          <a:lstStyle/>
          <a:p>
            <a:r>
              <a:rPr lang="en-US" altLang="en-US" b="1" dirty="0"/>
              <a:t>2.  CHC Meeting Call to Order, Intros, About the CHC</a:t>
            </a:r>
            <a:br>
              <a:rPr lang="en-US" altLang="en-US" sz="2800" b="1" dirty="0"/>
            </a:br>
            <a:r>
              <a:rPr lang="en-US" altLang="en-US" sz="2800" dirty="0"/>
              <a:t>Eric Harper (Snap One)</a:t>
            </a:r>
            <a:br>
              <a:rPr lang="en-US" altLang="en-US" sz="2800" dirty="0"/>
            </a:br>
            <a:endParaRPr lang="en-US" altLang="en-US" sz="1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21</a:t>
            </a:fld>
            <a:endParaRPr lang="en-US"/>
          </a:p>
        </p:txBody>
      </p:sp>
      <p:sp>
        <p:nvSpPr>
          <p:cNvPr id="5" name="Content Placeholder 1"/>
          <p:cNvSpPr txBox="1">
            <a:spLocks noChangeArrowheads="1"/>
          </p:cNvSpPr>
          <p:nvPr/>
        </p:nvSpPr>
        <p:spPr>
          <a:xfrm>
            <a:off x="833389" y="5260396"/>
            <a:ext cx="10914344"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 </a:t>
            </a:r>
            <a:r>
              <a:rPr lang="en-US" altLang="en-US" sz="1400" dirty="0">
                <a:hlinkClick r:id="rId2"/>
              </a:rPr>
              <a:t>www.caba.org/chc</a:t>
            </a:r>
            <a:r>
              <a:rPr lang="en-US" altLang="en-US" sz="1400" dirty="0"/>
              <a:t> </a:t>
            </a:r>
          </a:p>
        </p:txBody>
      </p:sp>
      <p:sp>
        <p:nvSpPr>
          <p:cNvPr id="6" name="Rectangle 5">
            <a:extLst>
              <a:ext uri="{FF2B5EF4-FFF2-40B4-BE49-F238E27FC236}">
                <a16:creationId xmlns:a16="http://schemas.microsoft.com/office/drawing/2014/main" id="{D21C2CC5-A009-4E29-B96B-9E272F027CB7}"/>
              </a:ext>
            </a:extLst>
          </p:cNvPr>
          <p:cNvSpPr>
            <a:spLocks noChangeArrowheads="1"/>
          </p:cNvSpPr>
          <p:nvPr/>
        </p:nvSpPr>
        <p:spPr bwMode="auto">
          <a:xfrm>
            <a:off x="743215" y="3000779"/>
            <a:ext cx="265503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Eric Harper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SVP, Product Marketing &amp; </a:t>
            </a:r>
            <a:r>
              <a:rPr lang="fr-FR" altLang="en-US" sz="1600" dirty="0" err="1">
                <a:solidFill>
                  <a:schemeClr val="tx1"/>
                </a:solidFill>
                <a:ea typeface="SimSun" pitchFamily="2" charset="-122"/>
                <a:cs typeface="Arial" pitchFamily="34" charset="0"/>
              </a:rPr>
              <a:t>Markets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Snap One</a:t>
            </a:r>
          </a:p>
        </p:txBody>
      </p:sp>
      <p:sp>
        <p:nvSpPr>
          <p:cNvPr id="7" name="Rectangle 5">
            <a:extLst>
              <a:ext uri="{FF2B5EF4-FFF2-40B4-BE49-F238E27FC236}">
                <a16:creationId xmlns:a16="http://schemas.microsoft.com/office/drawing/2014/main" id="{A87F1D57-3657-433A-BB28-E6927B4FD7F3}"/>
              </a:ext>
            </a:extLst>
          </p:cNvPr>
          <p:cNvSpPr>
            <a:spLocks noChangeArrowheads="1"/>
          </p:cNvSpPr>
          <p:nvPr/>
        </p:nvSpPr>
        <p:spPr bwMode="auto">
          <a:xfrm>
            <a:off x="6546309" y="2978296"/>
            <a:ext cx="264502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Jim Hunter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sym typeface="Arial" pitchFamily="34" charset="0"/>
              </a:rPr>
              <a:t>Chief Technology Officer</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Delos Living LLC	</a:t>
            </a:r>
            <a:endParaRPr lang="en-CA" altLang="en-US" sz="1600" dirty="0">
              <a:solidFill>
                <a:schemeClr val="tx1"/>
              </a:solidFill>
              <a:ea typeface="SimSun" pitchFamily="2" charset="-122"/>
              <a:cs typeface="Arial" pitchFamily="34" charset="0"/>
            </a:endParaRPr>
          </a:p>
        </p:txBody>
      </p:sp>
      <p:sp>
        <p:nvSpPr>
          <p:cNvPr id="11" name="Rectangle 5">
            <a:extLst>
              <a:ext uri="{FF2B5EF4-FFF2-40B4-BE49-F238E27FC236}">
                <a16:creationId xmlns:a16="http://schemas.microsoft.com/office/drawing/2014/main" id="{17E112E7-9901-4537-9827-6478B4C02EC2}"/>
              </a:ext>
            </a:extLst>
          </p:cNvPr>
          <p:cNvSpPr>
            <a:spLocks noChangeArrowheads="1"/>
          </p:cNvSpPr>
          <p:nvPr/>
        </p:nvSpPr>
        <p:spPr bwMode="auto">
          <a:xfrm>
            <a:off x="3625262" y="2978296"/>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Byron BeMiller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cs typeface="Arial" pitchFamily="34" charset="0"/>
                <a:sym typeface="Arial" pitchFamily="34" charset="0"/>
              </a:rPr>
              <a:t>Director, Wireless Marketing</a:t>
            </a:r>
          </a:p>
          <a:p>
            <a:pPr eaLnBrk="1" hangingPunct="1">
              <a:lnSpc>
                <a:spcPct val="100000"/>
              </a:lnSpc>
              <a:spcBef>
                <a:spcPct val="0"/>
              </a:spcBef>
              <a:buFont typeface="Arial" pitchFamily="34" charset="0"/>
              <a:buNone/>
            </a:pPr>
            <a:r>
              <a:rPr lang="en-US" altLang="en-US" sz="1600" dirty="0" err="1">
                <a:solidFill>
                  <a:schemeClr val="tx1"/>
                </a:solidFill>
                <a:ea typeface="SimSun" pitchFamily="2" charset="-122"/>
                <a:cs typeface="Arial" pitchFamily="34" charset="0"/>
              </a:rPr>
              <a:t>Semtech</a:t>
            </a:r>
            <a:r>
              <a:rPr lang="en-US" altLang="en-US" sz="1600" dirty="0">
                <a:solidFill>
                  <a:schemeClr val="tx1"/>
                </a:solidFill>
                <a:ea typeface="SimSun" pitchFamily="2" charset="-122"/>
                <a:cs typeface="Arial" pitchFamily="34" charset="0"/>
              </a:rPr>
              <a:t> Corporation </a:t>
            </a:r>
            <a:endParaRPr lang="en-CA" altLang="en-US" sz="1600" dirty="0">
              <a:solidFill>
                <a:schemeClr val="tx1"/>
              </a:solidFill>
              <a:ea typeface="SimSun" pitchFamily="2" charset="-122"/>
              <a:cs typeface="Arial" pitchFamily="34" charset="0"/>
            </a:endParaRPr>
          </a:p>
        </p:txBody>
      </p:sp>
      <p:pic>
        <p:nvPicPr>
          <p:cNvPr id="15" name="Picture 2">
            <a:extLst>
              <a:ext uri="{FF2B5EF4-FFF2-40B4-BE49-F238E27FC236}">
                <a16:creationId xmlns:a16="http://schemas.microsoft.com/office/drawing/2014/main" id="{FDCC096D-8E97-44D4-BEA2-3628AFB41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63" b="27970"/>
          <a:stretch/>
        </p:blipFill>
        <p:spPr bwMode="auto">
          <a:xfrm>
            <a:off x="6637277" y="1077791"/>
            <a:ext cx="1828800"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Delos™ to Open a Well Living Lab in Beijing, China | Business Wire">
            <a:extLst>
              <a:ext uri="{FF2B5EF4-FFF2-40B4-BE49-F238E27FC236}">
                <a16:creationId xmlns:a16="http://schemas.microsoft.com/office/drawing/2014/main" id="{0FBA190B-C0D5-42E9-9B88-E5BA1B458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311" y="4050257"/>
            <a:ext cx="1579992" cy="61245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7A3DD77C-F4D1-4545-9802-4D2A6BDBF7AD}"/>
              </a:ext>
            </a:extLst>
          </p:cNvPr>
          <p:cNvSpPr>
            <a:spLocks noChangeArrowheads="1"/>
          </p:cNvSpPr>
          <p:nvPr/>
        </p:nvSpPr>
        <p:spPr bwMode="auto">
          <a:xfrm>
            <a:off x="9387081" y="2978296"/>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Charles Hume</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sym typeface="Arial" pitchFamily="34" charset="0"/>
              </a:rPr>
              <a:t>Director of Digital Power Technologies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Southwire Company, LLC</a:t>
            </a:r>
            <a:endParaRPr lang="en-CA" altLang="en-US" sz="1600" dirty="0">
              <a:solidFill>
                <a:schemeClr val="tx1"/>
              </a:solidFill>
              <a:ea typeface="SimSun" pitchFamily="2" charset="-122"/>
              <a:cs typeface="Arial" pitchFamily="34" charset="0"/>
            </a:endParaRPr>
          </a:p>
        </p:txBody>
      </p:sp>
      <p:pic>
        <p:nvPicPr>
          <p:cNvPr id="29" name="Picture 2">
            <a:extLst>
              <a:ext uri="{FF2B5EF4-FFF2-40B4-BE49-F238E27FC236}">
                <a16:creationId xmlns:a16="http://schemas.microsoft.com/office/drawing/2014/main" id="{8FB6A66A-70E5-47C5-B63C-A76B06DB8D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70" t="9903" r="3614" b="25588"/>
          <a:stretch/>
        </p:blipFill>
        <p:spPr bwMode="auto">
          <a:xfrm>
            <a:off x="3731293" y="4300220"/>
            <a:ext cx="1652120" cy="5287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0594B47B-8C54-445C-9E42-7850FCDAF1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24" r="5050" b="27387"/>
          <a:stretch/>
        </p:blipFill>
        <p:spPr bwMode="auto">
          <a:xfrm>
            <a:off x="9447052" y="4271787"/>
            <a:ext cx="2300681" cy="6188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erson wearing a suit and tie&#10;&#10;Description automatically generated">
            <a:extLst>
              <a:ext uri="{FF2B5EF4-FFF2-40B4-BE49-F238E27FC236}">
                <a16:creationId xmlns:a16="http://schemas.microsoft.com/office/drawing/2014/main" id="{19BBACD6-5753-42DE-BEAE-69BDAF503898}"/>
              </a:ext>
            </a:extLst>
          </p:cNvPr>
          <p:cNvPicPr>
            <a:picLocks noChangeAspect="1"/>
          </p:cNvPicPr>
          <p:nvPr/>
        </p:nvPicPr>
        <p:blipFill rotWithShape="1">
          <a:blip r:embed="rId7"/>
          <a:srcRect b="18862"/>
          <a:stretch/>
        </p:blipFill>
        <p:spPr>
          <a:xfrm>
            <a:off x="3643437" y="1061571"/>
            <a:ext cx="1827832" cy="1853835"/>
          </a:xfrm>
          <a:prstGeom prst="rect">
            <a:avLst/>
          </a:prstGeom>
        </p:spPr>
      </p:pic>
      <p:pic>
        <p:nvPicPr>
          <p:cNvPr id="35" name="Picture 34" descr="A person posing for the camera&#10;&#10;Description automatically generated">
            <a:extLst>
              <a:ext uri="{FF2B5EF4-FFF2-40B4-BE49-F238E27FC236}">
                <a16:creationId xmlns:a16="http://schemas.microsoft.com/office/drawing/2014/main" id="{81F8D405-DC8B-4918-95E3-7B172FAD1A3C}"/>
              </a:ext>
            </a:extLst>
          </p:cNvPr>
          <p:cNvPicPr>
            <a:picLocks noChangeAspect="1"/>
          </p:cNvPicPr>
          <p:nvPr/>
        </p:nvPicPr>
        <p:blipFill rotWithShape="1">
          <a:blip r:embed="rId8"/>
          <a:srcRect b="20371"/>
          <a:stretch/>
        </p:blipFill>
        <p:spPr>
          <a:xfrm>
            <a:off x="9447052" y="1061571"/>
            <a:ext cx="1821889" cy="1837616"/>
          </a:xfrm>
          <a:prstGeom prst="rect">
            <a:avLst/>
          </a:prstGeom>
        </p:spPr>
      </p:pic>
      <p:pic>
        <p:nvPicPr>
          <p:cNvPr id="1026" name="Picture 2">
            <a:extLst>
              <a:ext uri="{FF2B5EF4-FFF2-40B4-BE49-F238E27FC236}">
                <a16:creationId xmlns:a16="http://schemas.microsoft.com/office/drawing/2014/main" id="{08527F38-23DD-483E-AD36-E521B1BF40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908" r="20563"/>
          <a:stretch/>
        </p:blipFill>
        <p:spPr bwMode="auto">
          <a:xfrm>
            <a:off x="849435" y="1038595"/>
            <a:ext cx="1846007" cy="186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ap One logo">
            <a:extLst>
              <a:ext uri="{FF2B5EF4-FFF2-40B4-BE49-F238E27FC236}">
                <a16:creationId xmlns:a16="http://schemas.microsoft.com/office/drawing/2014/main" id="{7530C6F2-1178-4FCB-B31C-C79B83CE00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435" y="4314027"/>
            <a:ext cx="774671" cy="77467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5">
            <a:extLst>
              <a:ext uri="{FF2B5EF4-FFF2-40B4-BE49-F238E27FC236}">
                <a16:creationId xmlns:a16="http://schemas.microsoft.com/office/drawing/2014/main" id="{CCA622C9-73E1-4FE3-8901-11D2FDB30D98}"/>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8" name="Footer Placeholder 5">
            <a:extLst>
              <a:ext uri="{FF2B5EF4-FFF2-40B4-BE49-F238E27FC236}">
                <a16:creationId xmlns:a16="http://schemas.microsoft.com/office/drawing/2014/main" id="{A4A0E97C-38F3-4ECD-8E6A-28A28F49427C}"/>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9" name="Picture 2">
            <a:extLst>
              <a:ext uri="{FF2B5EF4-FFF2-40B4-BE49-F238E27FC236}">
                <a16:creationId xmlns:a16="http://schemas.microsoft.com/office/drawing/2014/main" id="{09058E48-00AC-41B4-A33A-C9EC7A09D6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Eric Harper (Snap One)</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22</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3.1	Motion to approve past CHC Minutes from July 8, 2021</a:t>
            </a:r>
          </a:p>
          <a:p>
            <a:endParaRPr lang="en-CA" dirty="0"/>
          </a:p>
        </p:txBody>
      </p:sp>
      <p:pic>
        <p:nvPicPr>
          <p:cNvPr id="17" name="Picture 4" descr="http://newdesignfile.com/postpic/2013/11/icon-meeting-agenda-and-minutes_332524.jpg">
            <a:extLst>
              <a:ext uri="{FF2B5EF4-FFF2-40B4-BE49-F238E27FC236}">
                <a16:creationId xmlns:a16="http://schemas.microsoft.com/office/drawing/2014/main" id="{FB05D3D8-F9EA-47C7-80E6-01BF7DFC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5">
            <a:extLst>
              <a:ext uri="{FF2B5EF4-FFF2-40B4-BE49-F238E27FC236}">
                <a16:creationId xmlns:a16="http://schemas.microsoft.com/office/drawing/2014/main" id="{E037D669-169A-4E57-AE2C-287593D5E0A7}"/>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9" name="Footer Placeholder 5">
            <a:extLst>
              <a:ext uri="{FF2B5EF4-FFF2-40B4-BE49-F238E27FC236}">
                <a16:creationId xmlns:a16="http://schemas.microsoft.com/office/drawing/2014/main" id="{E4CCC7DB-20D0-475B-B55A-28DDE780D5F6}"/>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6" name="Picture 2">
            <a:extLst>
              <a:ext uri="{FF2B5EF4-FFF2-40B4-BE49-F238E27FC236}">
                <a16:creationId xmlns:a16="http://schemas.microsoft.com/office/drawing/2014/main" id="{B53F7682-EE0D-4290-A208-DDA2D8ED2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4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Greg Walker (CABA)</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9" y="1288669"/>
            <a:ext cx="10351126" cy="646331"/>
          </a:xfrm>
        </p:spPr>
        <p:txBody>
          <a:bodyPr>
            <a:noAutofit/>
          </a:bodyPr>
          <a:lstStyle/>
          <a:p>
            <a:pPr marL="0" indent="0">
              <a:buNone/>
            </a:pPr>
            <a:r>
              <a:rPr lang="en-US" dirty="0"/>
              <a:t>“</a:t>
            </a:r>
            <a:r>
              <a:rPr lang="en-US" b="1" dirty="0"/>
              <a:t>The Connected Home and AI</a:t>
            </a:r>
            <a:r>
              <a:rPr lang="en-US" dirty="0"/>
              <a:t>” 2021 CHC Landmark Research</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6" name="Picture 5">
            <a:extLst>
              <a:ext uri="{FF2B5EF4-FFF2-40B4-BE49-F238E27FC236}">
                <a16:creationId xmlns:a16="http://schemas.microsoft.com/office/drawing/2014/main" id="{FAB1BF17-3A41-4541-8316-70911C21F415}"/>
              </a:ext>
            </a:extLst>
          </p:cNvPr>
          <p:cNvPicPr>
            <a:picLocks noChangeAspect="1"/>
          </p:cNvPicPr>
          <p:nvPr/>
        </p:nvPicPr>
        <p:blipFill>
          <a:blip r:embed="rId2"/>
          <a:stretch>
            <a:fillRect/>
          </a:stretch>
        </p:blipFill>
        <p:spPr>
          <a:xfrm>
            <a:off x="839788" y="2822589"/>
            <a:ext cx="5256211" cy="2392986"/>
          </a:xfrm>
          <a:prstGeom prst="rect">
            <a:avLst/>
          </a:prstGeom>
        </p:spPr>
      </p:pic>
      <p:sp>
        <p:nvSpPr>
          <p:cNvPr id="3" name="Footer Placeholder 5">
            <a:extLst>
              <a:ext uri="{FF2B5EF4-FFF2-40B4-BE49-F238E27FC236}">
                <a16:creationId xmlns:a16="http://schemas.microsoft.com/office/drawing/2014/main" id="{8621C8EE-0219-41A7-8DA5-E8C5AEB14A01}"/>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2" name="Footer Placeholder 5">
            <a:extLst>
              <a:ext uri="{FF2B5EF4-FFF2-40B4-BE49-F238E27FC236}">
                <a16:creationId xmlns:a16="http://schemas.microsoft.com/office/drawing/2014/main" id="{0275828B-1EFE-47A0-B81B-A1B3DF6B5ADE}"/>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6" descr="Latest News &amp; Media Resources for Resideo">
            <a:extLst>
              <a:ext uri="{FF2B5EF4-FFF2-40B4-BE49-F238E27FC236}">
                <a16:creationId xmlns:a16="http://schemas.microsoft.com/office/drawing/2014/main" id="{2E1269CC-152A-4332-8438-63FC4ADC1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4" t="32212" r="7911" b="30397"/>
          <a:stretch/>
        </p:blipFill>
        <p:spPr bwMode="auto">
          <a:xfrm>
            <a:off x="7014212" y="4514629"/>
            <a:ext cx="1761689" cy="419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F39D171-157B-4409-9B51-F75712CB4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460" y="3115241"/>
            <a:ext cx="1564376" cy="627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ome | Automated Logic">
            <a:extLst>
              <a:ext uri="{FF2B5EF4-FFF2-40B4-BE49-F238E27FC236}">
                <a16:creationId xmlns:a16="http://schemas.microsoft.com/office/drawing/2014/main" id="{7FDA0B01-D45E-4688-BEA1-46E0D082A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445" y="3170790"/>
            <a:ext cx="1880456" cy="614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napAV Rebrands as Snap One | AVNetwork">
            <a:extLst>
              <a:ext uri="{FF2B5EF4-FFF2-40B4-BE49-F238E27FC236}">
                <a16:creationId xmlns:a16="http://schemas.microsoft.com/office/drawing/2014/main" id="{5DCC1BA3-CAD4-452E-8302-C54DBC4857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81" t="23017" r="7507" b="23619"/>
          <a:stretch/>
        </p:blipFill>
        <p:spPr bwMode="auto">
          <a:xfrm>
            <a:off x="9768803" y="4425558"/>
            <a:ext cx="1640559" cy="577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2D7103-E7A1-4181-9248-567ED483A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5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7911517"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11" name="Text Placeholder 12">
            <a:extLst>
              <a:ext uri="{FF2B5EF4-FFF2-40B4-BE49-F238E27FC236}">
                <a16:creationId xmlns:a16="http://schemas.microsoft.com/office/drawing/2014/main" id="{17AD51F0-FB9D-4C8A-9C6F-1A1CC7A2AABF}"/>
              </a:ext>
            </a:extLst>
          </p:cNvPr>
          <p:cNvSpPr>
            <a:spLocks noGrp="1"/>
          </p:cNvSpPr>
          <p:nvPr>
            <p:ph type="body" sz="quarter" idx="12"/>
          </p:nvPr>
        </p:nvSpPr>
        <p:spPr>
          <a:xfrm>
            <a:off x="839787" y="1264137"/>
            <a:ext cx="10512425" cy="1288039"/>
          </a:xfrm>
        </p:spPr>
        <p:txBody>
          <a:bodyPr>
            <a:normAutofit fontScale="92500" lnSpcReduction="10000"/>
          </a:bodyPr>
          <a:lstStyle/>
          <a:p>
            <a:pPr marL="0" indent="0">
              <a:buNone/>
            </a:pPr>
            <a:r>
              <a:rPr lang="en-CA" dirty="0"/>
              <a:t>5.1 In Progress:  </a:t>
            </a:r>
          </a:p>
          <a:p>
            <a:pPr marL="0" indent="0">
              <a:buNone/>
            </a:pPr>
            <a:r>
              <a:rPr lang="en-US" dirty="0"/>
              <a:t>“</a:t>
            </a:r>
            <a:r>
              <a:rPr lang="en-US" b="1" dirty="0"/>
              <a:t>Part 2:  Power over Ethernet (PoE) &amp; Digital Electricity (DE) in Commercial and Multiple Dwelling Residential Buildings</a:t>
            </a:r>
            <a:r>
              <a:rPr lang="en-US" dirty="0"/>
              <a:t>”</a:t>
            </a:r>
          </a:p>
          <a:p>
            <a:pPr marL="0" indent="0">
              <a:buNone/>
            </a:pPr>
            <a:endParaRPr lang="en-US" b="1" dirty="0"/>
          </a:p>
          <a:p>
            <a:pPr marL="0" indent="0">
              <a:buNone/>
            </a:pPr>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6600" b="1" i="0" u="none" strike="noStrike" kern="1200" cap="none" spc="0" normalizeH="0" baseline="0" noProof="0" dirty="0">
              <a:ln>
                <a:noFill/>
              </a:ln>
              <a:solidFill>
                <a:srgbClr val="464646"/>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AA5F0C54-F233-4294-823F-C1D6CAAA5C90}"/>
              </a:ext>
            </a:extLst>
          </p:cNvPr>
          <p:cNvSpPr txBox="1"/>
          <p:nvPr/>
        </p:nvSpPr>
        <p:spPr>
          <a:xfrm>
            <a:off x="839786" y="2451099"/>
            <a:ext cx="9108000" cy="3917063"/>
          </a:xfrm>
          <a:prstGeom prst="rect">
            <a:avLst/>
          </a:prstGeom>
          <a:noFill/>
        </p:spPr>
        <p:txBody>
          <a:bodyPr wrap="square" numCol="1"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464646"/>
                </a:solidFill>
                <a:effectLst/>
                <a:uLnTx/>
                <a:uFillTx/>
                <a:latin typeface="Montserrat"/>
                <a:ea typeface="+mn-ea"/>
                <a:cs typeface="+mn-cs"/>
              </a:rPr>
              <a:t>Sinclair Digital Holdings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Axis Lighting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Contemporary Controls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Ken Wacks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err="1">
                <a:ln>
                  <a:noFill/>
                </a:ln>
                <a:solidFill>
                  <a:srgbClr val="464646"/>
                </a:solidFill>
                <a:effectLst/>
                <a:uLnTx/>
                <a:uFillTx/>
                <a:latin typeface="Montserrat"/>
                <a:ea typeface="+mn-ea"/>
                <a:cs typeface="+mn-cs"/>
              </a:rPr>
              <a:t>LumenCache</a:t>
            </a:r>
            <a:r>
              <a:rPr kumimoji="0" lang="en-CA" sz="2000" b="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 (NEMA)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National Research Council Canada (NRC)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Renesas Electronics America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err="1">
                <a:ln>
                  <a:noFill/>
                </a:ln>
                <a:solidFill>
                  <a:srgbClr val="464646"/>
                </a:solidFill>
                <a:effectLst/>
                <a:uLnTx/>
                <a:uFillTx/>
                <a:latin typeface="Montserrat"/>
                <a:ea typeface="+mn-ea"/>
                <a:cs typeface="+mn-cs"/>
              </a:rPr>
              <a:t>Somfy</a:t>
            </a:r>
            <a:r>
              <a:rPr kumimoji="0" lang="en-CA" sz="2000" b="0" i="0" u="none" strike="noStrike" kern="1200" cap="none" spc="0" normalizeH="0" baseline="0" noProof="0" dirty="0">
                <a:ln>
                  <a:noFill/>
                </a:ln>
                <a:solidFill>
                  <a:srgbClr val="464646"/>
                </a:solidFill>
                <a:effectLst/>
                <a:uLnTx/>
                <a:uFillTx/>
                <a:latin typeface="Montserrat"/>
                <a:ea typeface="+mn-ea"/>
                <a:cs typeface="+mn-cs"/>
              </a:rPr>
              <a:t>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Southwire Company,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Telecommunications Industry Association (TIA)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UL LLC</a:t>
            </a:r>
            <a:endParaRPr lang="en-CA" sz="2000" dirty="0">
              <a:solidFill>
                <a:srgbClr val="464646"/>
              </a:solidFill>
            </a:endParaRPr>
          </a:p>
        </p:txBody>
      </p:sp>
      <p:pic>
        <p:nvPicPr>
          <p:cNvPr id="9" name="Picture 8">
            <a:extLst>
              <a:ext uri="{FF2B5EF4-FFF2-40B4-BE49-F238E27FC236}">
                <a16:creationId xmlns:a16="http://schemas.microsoft.com/office/drawing/2014/main" id="{BDDCDEAA-755B-4A25-812A-D223F7A3EDD2}"/>
              </a:ext>
            </a:extLst>
          </p:cNvPr>
          <p:cNvPicPr>
            <a:picLocks noChangeAspect="1"/>
          </p:cNvPicPr>
          <p:nvPr/>
        </p:nvPicPr>
        <p:blipFill>
          <a:blip r:embed="rId2"/>
          <a:stretch>
            <a:fillRect/>
          </a:stretch>
        </p:blipFill>
        <p:spPr>
          <a:xfrm>
            <a:off x="8921311" y="3264276"/>
            <a:ext cx="1551881" cy="1551881"/>
          </a:xfrm>
          <a:prstGeom prst="rect">
            <a:avLst/>
          </a:prstGeom>
        </p:spPr>
      </p:pic>
      <p:sp>
        <p:nvSpPr>
          <p:cNvPr id="2" name="Footer Placeholder 5">
            <a:extLst>
              <a:ext uri="{FF2B5EF4-FFF2-40B4-BE49-F238E27FC236}">
                <a16:creationId xmlns:a16="http://schemas.microsoft.com/office/drawing/2014/main" id="{627B9528-F21E-4823-8E23-69BCA8E5ACA1}"/>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7" name="Footer Placeholder 5">
            <a:extLst>
              <a:ext uri="{FF2B5EF4-FFF2-40B4-BE49-F238E27FC236}">
                <a16:creationId xmlns:a16="http://schemas.microsoft.com/office/drawing/2014/main" id="{D22A8CBF-37BE-451B-9D14-2DA1052A3D23}"/>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10" name="Picture 2">
            <a:extLst>
              <a:ext uri="{FF2B5EF4-FFF2-40B4-BE49-F238E27FC236}">
                <a16:creationId xmlns:a16="http://schemas.microsoft.com/office/drawing/2014/main" id="{6AC12784-B607-409F-9644-60E031E5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49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7752127"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3388846"/>
          </a:xfrm>
        </p:spPr>
        <p:txBody>
          <a:bodyPr>
            <a:normAutofit/>
          </a:bodyPr>
          <a:lstStyle/>
          <a:p>
            <a:pPr marL="0" indent="0">
              <a:buNone/>
            </a:pPr>
            <a:r>
              <a:rPr lang="en-US" dirty="0"/>
              <a:t>5.1 In Progress:  </a:t>
            </a:r>
          </a:p>
          <a:p>
            <a:pPr marL="0" indent="0">
              <a:buNone/>
            </a:pPr>
            <a:r>
              <a:rPr lang="en-US" b="1" dirty="0"/>
              <a:t>“</a:t>
            </a:r>
            <a:r>
              <a:rPr lang="en-CA" b="1" dirty="0"/>
              <a:t>Benefits of Advanced Lighting Systems on the human experience: Human Centric Lighting and Controls</a:t>
            </a:r>
            <a:r>
              <a:rPr lang="en-US" b="1" dirty="0"/>
              <a:t>”</a:t>
            </a:r>
          </a:p>
          <a:p>
            <a:pPr marL="0" indent="0">
              <a:buNone/>
            </a:pPr>
            <a:endParaRPr lang="en-US" dirty="0"/>
          </a:p>
          <a:p>
            <a:pPr marL="0" indent="0">
              <a:buNone/>
            </a:pPr>
            <a:r>
              <a:rPr lang="en-US" dirty="0"/>
              <a:t>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18DA1BBE-C45E-4664-9DB7-4E6E40437487}"/>
              </a:ext>
            </a:extLst>
          </p:cNvPr>
          <p:cNvSpPr/>
          <p:nvPr/>
        </p:nvSpPr>
        <p:spPr>
          <a:xfrm>
            <a:off x="839788" y="2806397"/>
            <a:ext cx="7322700" cy="1783210"/>
          </a:xfrm>
          <a:prstGeom prst="rect">
            <a:avLst/>
          </a:prstGeom>
        </p:spPr>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srgbClr val="464646"/>
                </a:solidFill>
                <a:latin typeface="Montserrat"/>
              </a:rPr>
              <a:t>exp. US Services Inc.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Ken Wacks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err="1">
                <a:solidFill>
                  <a:srgbClr val="464646"/>
                </a:solidFill>
                <a:latin typeface="Montserrat"/>
              </a:rPr>
              <a:t>Mecho</a:t>
            </a:r>
            <a:r>
              <a:rPr lang="en-CA" sz="2400" dirty="0">
                <a:solidFill>
                  <a:srgbClr val="464646"/>
                </a:solidFill>
                <a:latin typeface="Montserrat"/>
              </a:rPr>
              <a:t>-systems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Snap One LLC</a:t>
            </a:r>
          </a:p>
        </p:txBody>
      </p:sp>
      <p:pic>
        <p:nvPicPr>
          <p:cNvPr id="11" name="Picture 10">
            <a:extLst>
              <a:ext uri="{FF2B5EF4-FFF2-40B4-BE49-F238E27FC236}">
                <a16:creationId xmlns:a16="http://schemas.microsoft.com/office/drawing/2014/main" id="{0593DCBB-7AAF-4AB0-B145-1EEA6E725192}"/>
              </a:ext>
            </a:extLst>
          </p:cNvPr>
          <p:cNvPicPr>
            <a:picLocks noChangeAspect="1"/>
          </p:cNvPicPr>
          <p:nvPr/>
        </p:nvPicPr>
        <p:blipFill>
          <a:blip r:embed="rId2"/>
          <a:stretch>
            <a:fillRect/>
          </a:stretch>
        </p:blipFill>
        <p:spPr>
          <a:xfrm>
            <a:off x="8950798" y="3133758"/>
            <a:ext cx="1488576" cy="1488576"/>
          </a:xfrm>
          <a:prstGeom prst="rect">
            <a:avLst/>
          </a:prstGeom>
        </p:spPr>
      </p:pic>
      <p:sp>
        <p:nvSpPr>
          <p:cNvPr id="2" name="Footer Placeholder 5">
            <a:extLst>
              <a:ext uri="{FF2B5EF4-FFF2-40B4-BE49-F238E27FC236}">
                <a16:creationId xmlns:a16="http://schemas.microsoft.com/office/drawing/2014/main" id="{10BFB850-ECE3-4487-9DB3-E5789189384E}"/>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5" name="Footer Placeholder 5">
            <a:extLst>
              <a:ext uri="{FF2B5EF4-FFF2-40B4-BE49-F238E27FC236}">
                <a16:creationId xmlns:a16="http://schemas.microsoft.com/office/drawing/2014/main" id="{29DE63CD-7138-4680-B954-49E72C24459E}"/>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2">
            <a:extLst>
              <a:ext uri="{FF2B5EF4-FFF2-40B4-BE49-F238E27FC236}">
                <a16:creationId xmlns:a16="http://schemas.microsoft.com/office/drawing/2014/main" id="{80FD921C-8B78-4992-A989-5AB8BF458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84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8196743"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9" y="1258572"/>
            <a:ext cx="10512425" cy="1339060"/>
          </a:xfrm>
        </p:spPr>
        <p:txBody>
          <a:bodyPr>
            <a:normAutofit/>
          </a:bodyPr>
          <a:lstStyle/>
          <a:p>
            <a:pPr marL="0" indent="0">
              <a:buNone/>
            </a:pPr>
            <a:r>
              <a:rPr lang="en-US" dirty="0"/>
              <a:t>5.1 In Progress:  </a:t>
            </a:r>
          </a:p>
          <a:p>
            <a:pPr marL="0" indent="0">
              <a:buNone/>
            </a:pPr>
            <a:r>
              <a:rPr lang="en-US" b="1" dirty="0"/>
              <a:t>“Connected Home Cybersecurity Regulations”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
        <p:nvSpPr>
          <p:cNvPr id="8" name="Rectangle 7">
            <a:extLst>
              <a:ext uri="{FF2B5EF4-FFF2-40B4-BE49-F238E27FC236}">
                <a16:creationId xmlns:a16="http://schemas.microsoft.com/office/drawing/2014/main" id="{3B03BE98-50CC-47B2-890B-A48756B7FC01}"/>
              </a:ext>
            </a:extLst>
          </p:cNvPr>
          <p:cNvSpPr/>
          <p:nvPr/>
        </p:nvSpPr>
        <p:spPr>
          <a:xfrm>
            <a:off x="839789" y="2368850"/>
            <a:ext cx="7322700" cy="3551568"/>
          </a:xfrm>
          <a:prstGeom prst="rect">
            <a:avLst/>
          </a:prstGeom>
        </p:spPr>
        <p:txBody>
          <a:bodyPr wrap="square">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64646"/>
                </a:solidFill>
                <a:effectLst/>
                <a:uLnTx/>
                <a:uFillTx/>
                <a:latin typeface="Montserrat"/>
                <a:ea typeface="+mn-ea"/>
                <a:cs typeface="+mn-cs"/>
              </a:rPr>
              <a:t>P.A.ID Strategies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AgeLight</a:t>
            </a:r>
            <a:r>
              <a:rPr kumimoji="0" lang="en-CA" sz="2400" i="0" u="none" strike="noStrike" kern="1200" cap="none" spc="0" normalizeH="0" baseline="0" noProof="0" dirty="0">
                <a:ln>
                  <a:noFill/>
                </a:ln>
                <a:solidFill>
                  <a:srgbClr val="464646"/>
                </a:solidFill>
                <a:effectLst/>
                <a:uLnTx/>
                <a:uFillTx/>
                <a:latin typeface="Montserrat"/>
                <a:ea typeface="+mn-ea"/>
                <a:cs typeface="+mn-cs"/>
              </a:rPr>
              <a:t>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BC Hydro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exp. US Services,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LonMark</a:t>
            </a:r>
            <a:r>
              <a:rPr kumimoji="0" lang="en-CA" sz="2400" i="0" u="none" strike="noStrike" kern="1200" cap="none" spc="0" normalizeH="0" baseline="0" noProof="0" dirty="0">
                <a:ln>
                  <a:noFill/>
                </a:ln>
                <a:solidFill>
                  <a:srgbClr val="464646"/>
                </a:solidFill>
                <a:effectLst/>
                <a:uLnTx/>
                <a:uFillTx/>
                <a:latin typeface="Montserrat"/>
                <a:ea typeface="+mn-ea"/>
                <a:cs typeface="+mn-cs"/>
              </a:rPr>
              <a:t>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Mission Critical Global Alliance (MCGA)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National Research Council Canada (NRC)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Smart Buildings </a:t>
            </a:r>
            <a:r>
              <a:rPr kumimoji="0" lang="en-CA" sz="2400" i="0" u="none" strike="noStrike" kern="1200" cap="none" spc="0" normalizeH="0" baseline="0" noProof="0" dirty="0" err="1">
                <a:ln>
                  <a:noFill/>
                </a:ln>
                <a:solidFill>
                  <a:srgbClr val="464646"/>
                </a:solidFill>
                <a:effectLst/>
                <a:uLnTx/>
                <a:uFillTx/>
                <a:latin typeface="Montserrat"/>
                <a:ea typeface="+mn-ea"/>
                <a:cs typeface="+mn-cs"/>
              </a:rPr>
              <a:t>SuperCluster</a:t>
            </a:r>
            <a:r>
              <a:rPr kumimoji="0" lang="en-CA" sz="2400" i="0" u="none" strike="noStrike" kern="1200" cap="none" spc="0" normalizeH="0" baseline="0" noProof="0" dirty="0">
                <a:ln>
                  <a:noFill/>
                </a:ln>
                <a:solidFill>
                  <a:srgbClr val="464646"/>
                </a:solidFill>
                <a:effectLst/>
                <a:uLnTx/>
                <a:uFillTx/>
                <a:latin typeface="Montserrat"/>
                <a:ea typeface="+mn-ea"/>
                <a:cs typeface="+mn-cs"/>
              </a:rPr>
              <a:t> (SBSC)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Sustainable Resources Management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TwelveDot</a:t>
            </a:r>
            <a:r>
              <a:rPr kumimoji="0" lang="en-CA" sz="240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UL LLC</a:t>
            </a: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p:txBody>
      </p:sp>
      <p:sp>
        <p:nvSpPr>
          <p:cNvPr id="2" name="Footer Placeholder 5">
            <a:extLst>
              <a:ext uri="{FF2B5EF4-FFF2-40B4-BE49-F238E27FC236}">
                <a16:creationId xmlns:a16="http://schemas.microsoft.com/office/drawing/2014/main" id="{DE22E032-5ED4-46D5-8248-3286050BA909}"/>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5" name="Footer Placeholder 5">
            <a:extLst>
              <a:ext uri="{FF2B5EF4-FFF2-40B4-BE49-F238E27FC236}">
                <a16:creationId xmlns:a16="http://schemas.microsoft.com/office/drawing/2014/main" id="{CA8F0732-BC9C-4489-8513-4C1C6B02FA45}"/>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2">
            <a:extLst>
              <a:ext uri="{FF2B5EF4-FFF2-40B4-BE49-F238E27FC236}">
                <a16:creationId xmlns:a16="http://schemas.microsoft.com/office/drawing/2014/main" id="{0A9180D0-146E-4A48-98CA-9CBB9DFD4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6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7768905"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5.1 In Progress:  </a:t>
            </a:r>
          </a:p>
          <a:p>
            <a:pPr marL="0" indent="0">
              <a:buNone/>
            </a:pPr>
            <a:r>
              <a:rPr lang="en-US" b="1" dirty="0"/>
              <a:t>“Part 2:  The Commercialization of </a:t>
            </a:r>
            <a:r>
              <a:rPr lang="en-US" b="1" dirty="0" err="1"/>
              <a:t>LiFi</a:t>
            </a:r>
            <a:r>
              <a:rPr lang="en-US" b="1" dirty="0"/>
              <a:t>”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10607923" y="1158730"/>
            <a:ext cx="1488576" cy="1488576"/>
          </a:xfrm>
          <a:prstGeom prst="rect">
            <a:avLst/>
          </a:prstGeom>
        </p:spPr>
      </p:pic>
      <p:sp>
        <p:nvSpPr>
          <p:cNvPr id="2" name="TextBox 1">
            <a:extLst>
              <a:ext uri="{FF2B5EF4-FFF2-40B4-BE49-F238E27FC236}">
                <a16:creationId xmlns:a16="http://schemas.microsoft.com/office/drawing/2014/main" id="{50EA36A1-CFCB-47DD-AD3A-AC96B56558DB}"/>
              </a:ext>
            </a:extLst>
          </p:cNvPr>
          <p:cNvSpPr txBox="1"/>
          <p:nvPr/>
        </p:nvSpPr>
        <p:spPr>
          <a:xfrm>
            <a:off x="877889" y="2794001"/>
            <a:ext cx="5599111" cy="2641599"/>
          </a:xfrm>
          <a:prstGeom prst="rect">
            <a:avLst/>
          </a:prstGeom>
          <a:noFill/>
        </p:spPr>
        <p:txBody>
          <a:bodyPr wrap="square" numCol="1" rtlCol="0">
            <a:normAutofit fontScale="85000" lnSpcReduction="20000"/>
          </a:bodyPr>
          <a:lstStyle/>
          <a:p>
            <a:pPr lvl="0"/>
            <a:r>
              <a:rPr lang="en-US" sz="2400" b="1" dirty="0">
                <a:solidFill>
                  <a:srgbClr val="464646"/>
                </a:solidFill>
              </a:rPr>
              <a:t>Wharton County Junior College (Chair)</a:t>
            </a:r>
          </a:p>
          <a:p>
            <a:pPr lvl="0"/>
            <a:r>
              <a:rPr lang="en-US" sz="2400" dirty="0">
                <a:solidFill>
                  <a:srgbClr val="464646"/>
                </a:solidFill>
              </a:rPr>
              <a:t>Association (NEMA) </a:t>
            </a:r>
          </a:p>
          <a:p>
            <a:r>
              <a:rPr lang="en-US" sz="2400" dirty="0">
                <a:solidFill>
                  <a:srgbClr val="464646"/>
                </a:solidFill>
              </a:rPr>
              <a:t>Association (TIA) </a:t>
            </a:r>
          </a:p>
          <a:p>
            <a:r>
              <a:rPr lang="en-US" sz="2400" dirty="0">
                <a:solidFill>
                  <a:srgbClr val="464646"/>
                </a:solidFill>
              </a:rPr>
              <a:t>BKS Digital Connectivity Solutions </a:t>
            </a:r>
          </a:p>
          <a:p>
            <a:r>
              <a:rPr lang="en-US" sz="2400" dirty="0">
                <a:solidFill>
                  <a:srgbClr val="464646"/>
                </a:solidFill>
              </a:rPr>
              <a:t>Control4</a:t>
            </a:r>
          </a:p>
          <a:p>
            <a:r>
              <a:rPr lang="en-US" sz="2400" dirty="0">
                <a:solidFill>
                  <a:srgbClr val="464646"/>
                </a:solidFill>
              </a:rPr>
              <a:t>CRANTEC</a:t>
            </a:r>
          </a:p>
          <a:p>
            <a:r>
              <a:rPr lang="en-US" sz="2400" dirty="0" err="1">
                <a:solidFill>
                  <a:srgbClr val="464646"/>
                </a:solidFill>
              </a:rPr>
              <a:t>Dibangoup</a:t>
            </a:r>
            <a:r>
              <a:rPr lang="en-US" sz="2400" dirty="0">
                <a:solidFill>
                  <a:srgbClr val="464646"/>
                </a:solidFill>
              </a:rPr>
              <a:t> </a:t>
            </a:r>
            <a:r>
              <a:rPr lang="en-US" sz="2400" dirty="0" err="1">
                <a:solidFill>
                  <a:srgbClr val="464646"/>
                </a:solidFill>
              </a:rPr>
              <a:t>sinilux</a:t>
            </a:r>
            <a:r>
              <a:rPr lang="en-US" sz="2400" dirty="0">
                <a:solidFill>
                  <a:srgbClr val="464646"/>
                </a:solidFill>
              </a:rPr>
              <a:t> </a:t>
            </a:r>
          </a:p>
          <a:p>
            <a:pPr lvl="0"/>
            <a:r>
              <a:rPr lang="en-US" sz="2400" dirty="0">
                <a:solidFill>
                  <a:srgbClr val="464646"/>
                </a:solidFill>
              </a:rPr>
              <a:t>Du</a:t>
            </a:r>
          </a:p>
          <a:p>
            <a:r>
              <a:rPr lang="en-US" sz="2400" dirty="0">
                <a:solidFill>
                  <a:srgbClr val="464646"/>
                </a:solidFill>
              </a:rPr>
              <a:t>GETAC</a:t>
            </a:r>
          </a:p>
          <a:p>
            <a:pPr lvl="0"/>
            <a:r>
              <a:rPr lang="en-US" sz="2400" dirty="0">
                <a:solidFill>
                  <a:srgbClr val="464646"/>
                </a:solidFill>
              </a:rPr>
              <a:t>Li-Fi LED CI </a:t>
            </a:r>
          </a:p>
          <a:p>
            <a:endParaRPr lang="en-CA" sz="1400" dirty="0">
              <a:solidFill>
                <a:srgbClr val="464646"/>
              </a:solidFill>
            </a:endParaRPr>
          </a:p>
        </p:txBody>
      </p:sp>
      <p:sp>
        <p:nvSpPr>
          <p:cNvPr id="4" name="Footer Placeholder 5">
            <a:extLst>
              <a:ext uri="{FF2B5EF4-FFF2-40B4-BE49-F238E27FC236}">
                <a16:creationId xmlns:a16="http://schemas.microsoft.com/office/drawing/2014/main" id="{25069B60-5EFA-48C1-B6F8-363698D59BB5}"/>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8" name="Footer Placeholder 5">
            <a:extLst>
              <a:ext uri="{FF2B5EF4-FFF2-40B4-BE49-F238E27FC236}">
                <a16:creationId xmlns:a16="http://schemas.microsoft.com/office/drawing/2014/main" id="{E09302A5-E9E5-482F-A96A-F5DA022D3486}"/>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sp>
        <p:nvSpPr>
          <p:cNvPr id="10" name="TextBox 9">
            <a:extLst>
              <a:ext uri="{FF2B5EF4-FFF2-40B4-BE49-F238E27FC236}">
                <a16:creationId xmlns:a16="http://schemas.microsoft.com/office/drawing/2014/main" id="{146DFAF3-7A3C-424B-8394-84EF3F2233C6}"/>
              </a:ext>
            </a:extLst>
          </p:cNvPr>
          <p:cNvSpPr txBox="1"/>
          <p:nvPr/>
        </p:nvSpPr>
        <p:spPr>
          <a:xfrm>
            <a:off x="6180373" y="2559810"/>
            <a:ext cx="5599111" cy="3323845"/>
          </a:xfrm>
          <a:prstGeom prst="rect">
            <a:avLst/>
          </a:prstGeom>
          <a:noFill/>
        </p:spPr>
        <p:txBody>
          <a:bodyPr wrap="square" numCol="1" rtlCol="0">
            <a:normAutofit/>
          </a:bodyPr>
          <a:lstStyle/>
          <a:p>
            <a:pPr lvl="0"/>
            <a:r>
              <a:rPr lang="en-US" sz="2400" dirty="0">
                <a:solidFill>
                  <a:srgbClr val="464646"/>
                </a:solidFill>
              </a:rPr>
              <a:t> </a:t>
            </a:r>
          </a:p>
          <a:p>
            <a:pPr lvl="0"/>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sp>
        <p:nvSpPr>
          <p:cNvPr id="12" name="TextBox 11">
            <a:extLst>
              <a:ext uri="{FF2B5EF4-FFF2-40B4-BE49-F238E27FC236}">
                <a16:creationId xmlns:a16="http://schemas.microsoft.com/office/drawing/2014/main" id="{A84BBECB-7FDF-4292-8EF9-68E4CC160FDE}"/>
              </a:ext>
            </a:extLst>
          </p:cNvPr>
          <p:cNvSpPr txBox="1"/>
          <p:nvPr/>
        </p:nvSpPr>
        <p:spPr>
          <a:xfrm>
            <a:off x="6165609" y="2794001"/>
            <a:ext cx="5599111" cy="2641599"/>
          </a:xfrm>
          <a:prstGeom prst="rect">
            <a:avLst/>
          </a:prstGeom>
          <a:noFill/>
        </p:spPr>
        <p:txBody>
          <a:bodyPr wrap="square" numCol="1" rtlCol="0">
            <a:normAutofit fontScale="85000" lnSpcReduction="10000"/>
          </a:bodyPr>
          <a:lstStyle/>
          <a:p>
            <a:r>
              <a:rPr lang="en-US" sz="2400" dirty="0">
                <a:solidFill>
                  <a:srgbClr val="464646"/>
                </a:solidFill>
              </a:rPr>
              <a:t>Ken Wacks Associates </a:t>
            </a:r>
          </a:p>
          <a:p>
            <a:pPr lvl="0"/>
            <a:r>
              <a:rPr lang="en-US" sz="2400" dirty="0">
                <a:solidFill>
                  <a:srgbClr val="464646"/>
                </a:solidFill>
              </a:rPr>
              <a:t>National Electrical Manufacturers</a:t>
            </a:r>
          </a:p>
          <a:p>
            <a:pPr lvl="0"/>
            <a:r>
              <a:rPr lang="en-US" sz="2400" dirty="0">
                <a:solidFill>
                  <a:srgbClr val="464646"/>
                </a:solidFill>
              </a:rPr>
              <a:t>Nav Wireless Technologies Pvt. Ltd.</a:t>
            </a:r>
          </a:p>
          <a:p>
            <a:pPr lvl="0"/>
            <a:r>
              <a:rPr lang="en-US" sz="2400" dirty="0">
                <a:solidFill>
                  <a:srgbClr val="464646"/>
                </a:solidFill>
              </a:rPr>
              <a:t>Nokia </a:t>
            </a:r>
          </a:p>
          <a:p>
            <a:r>
              <a:rPr lang="en-US" sz="2400" dirty="0">
                <a:solidFill>
                  <a:srgbClr val="464646"/>
                </a:solidFill>
              </a:rPr>
              <a:t>Orange </a:t>
            </a:r>
          </a:p>
          <a:p>
            <a:r>
              <a:rPr lang="en-US" sz="2400" dirty="0" err="1">
                <a:solidFill>
                  <a:srgbClr val="464646"/>
                </a:solidFill>
              </a:rPr>
              <a:t>PureLiFi</a:t>
            </a:r>
            <a:r>
              <a:rPr lang="en-US" sz="2400" dirty="0">
                <a:solidFill>
                  <a:srgbClr val="464646"/>
                </a:solidFill>
              </a:rPr>
              <a:t> </a:t>
            </a:r>
          </a:p>
          <a:p>
            <a:r>
              <a:rPr lang="en-US" sz="2400" dirty="0">
                <a:solidFill>
                  <a:srgbClr val="464646"/>
                </a:solidFill>
              </a:rPr>
              <a:t>Quantum-Resistant Crypto (</a:t>
            </a:r>
            <a:r>
              <a:rPr lang="en-US" sz="2400" dirty="0" err="1">
                <a:solidFill>
                  <a:srgbClr val="464646"/>
                </a:solidFill>
              </a:rPr>
              <a:t>QRCrypto</a:t>
            </a:r>
            <a:r>
              <a:rPr lang="en-US" sz="2400" dirty="0">
                <a:solidFill>
                  <a:srgbClr val="464646"/>
                </a:solidFill>
              </a:rPr>
              <a:t> SA) </a:t>
            </a:r>
          </a:p>
          <a:p>
            <a:pPr lvl="0"/>
            <a:r>
              <a:rPr lang="en-US" sz="2400" dirty="0">
                <a:solidFill>
                  <a:srgbClr val="464646"/>
                </a:solidFill>
              </a:rPr>
              <a:t>Telecommunications Industry </a:t>
            </a:r>
          </a:p>
          <a:p>
            <a:pPr lvl="0"/>
            <a:r>
              <a:rPr lang="en-US" sz="2400" dirty="0">
                <a:solidFill>
                  <a:srgbClr val="464646"/>
                </a:solidFill>
              </a:rPr>
              <a:t>University of Strathclyde </a:t>
            </a:r>
            <a:endParaRPr lang="en-CA" sz="1400" dirty="0">
              <a:solidFill>
                <a:srgbClr val="464646"/>
              </a:solidFill>
            </a:endParaRPr>
          </a:p>
        </p:txBody>
      </p:sp>
      <p:pic>
        <p:nvPicPr>
          <p:cNvPr id="7" name="Picture 2">
            <a:extLst>
              <a:ext uri="{FF2B5EF4-FFF2-40B4-BE49-F238E27FC236}">
                <a16:creationId xmlns:a16="http://schemas.microsoft.com/office/drawing/2014/main" id="{B419803F-0B98-4CE7-8E74-BDF667BA9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78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71510"/>
            <a:ext cx="7634681" cy="447675"/>
          </a:xfrm>
        </p:spPr>
        <p:txBody>
          <a:bodyPr/>
          <a:lstStyle/>
          <a:p>
            <a:r>
              <a:rPr lang="en-US" b="1" dirty="0"/>
              <a:t>5.  White Paper Sub-Committee Update </a:t>
            </a:r>
            <a:br>
              <a:rPr lang="en-US" b="1" dirty="0"/>
            </a:br>
            <a:r>
              <a:rPr lang="en-US" sz="2800" dirty="0"/>
              <a:t>Ken Wacks (Ken Wacks Associates)</a:t>
            </a:r>
            <a:endParaRPr lang="en-US" dirty="0"/>
          </a:p>
        </p:txBody>
      </p:sp>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proposals and previously completed CHC White Papers can be downloaded at: </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2"/>
              </a:rPr>
              <a:t>www.caba.org/whitepapers</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940" y="3810178"/>
            <a:ext cx="42862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42835" y="3634223"/>
            <a:ext cx="1876937" cy="1685413"/>
          </a:xfrm>
          <a:prstGeom prst="rect">
            <a:avLst/>
          </a:prstGeom>
        </p:spPr>
      </p:pic>
      <p:sp>
        <p:nvSpPr>
          <p:cNvPr id="3" name="Footer Placeholder 5">
            <a:extLst>
              <a:ext uri="{FF2B5EF4-FFF2-40B4-BE49-F238E27FC236}">
                <a16:creationId xmlns:a16="http://schemas.microsoft.com/office/drawing/2014/main" id="{490D28FC-1F55-41D3-8D37-85A4E73118BE}"/>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5" name="Footer Placeholder 5">
            <a:extLst>
              <a:ext uri="{FF2B5EF4-FFF2-40B4-BE49-F238E27FC236}">
                <a16:creationId xmlns:a16="http://schemas.microsoft.com/office/drawing/2014/main" id="{47C50FC5-8AC0-476D-80F9-027B8A68552B}"/>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9" name="Picture 8" descr="Qr code&#10;&#10;Description automatically generated">
            <a:extLst>
              <a:ext uri="{FF2B5EF4-FFF2-40B4-BE49-F238E27FC236}">
                <a16:creationId xmlns:a16="http://schemas.microsoft.com/office/drawing/2014/main" id="{B43E69E6-FB0C-4DC8-A0A2-32F996581616}"/>
              </a:ext>
            </a:extLst>
          </p:cNvPr>
          <p:cNvPicPr>
            <a:picLocks noChangeAspect="1"/>
          </p:cNvPicPr>
          <p:nvPr/>
        </p:nvPicPr>
        <p:blipFill>
          <a:blip r:embed="rId5"/>
          <a:stretch>
            <a:fillRect/>
          </a:stretch>
        </p:blipFill>
        <p:spPr>
          <a:xfrm>
            <a:off x="4616681" y="3669549"/>
            <a:ext cx="1614759" cy="1614759"/>
          </a:xfrm>
          <a:prstGeom prst="rect">
            <a:avLst/>
          </a:prstGeom>
        </p:spPr>
      </p:pic>
      <p:pic>
        <p:nvPicPr>
          <p:cNvPr id="10" name="Picture 2">
            <a:extLst>
              <a:ext uri="{FF2B5EF4-FFF2-40B4-BE49-F238E27FC236}">
                <a16:creationId xmlns:a16="http://schemas.microsoft.com/office/drawing/2014/main" id="{D3A57A76-DBAB-4600-AE46-2547AB41B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6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304090" cy="447675"/>
          </a:xfrm>
        </p:spPr>
        <p:txBody>
          <a:bodyPr/>
          <a:lstStyle/>
          <a:p>
            <a:r>
              <a:rPr lang="en-US" b="1" dirty="0"/>
              <a:t>6.  New Business</a:t>
            </a:r>
            <a:br>
              <a:rPr lang="en-US" dirty="0"/>
            </a:br>
            <a:r>
              <a:rPr lang="en-US" dirty="0"/>
              <a:t>Byron BeMiller (</a:t>
            </a:r>
            <a:r>
              <a:rPr lang="en-US" dirty="0" err="1"/>
              <a:t>Semtech</a:t>
            </a:r>
            <a:r>
              <a:rPr lang="en-US" dirty="0"/>
              <a:t> Corporation)</a:t>
            </a:r>
            <a:endParaRPr lang="en-US" sz="2800" dirty="0"/>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lstStyle/>
          <a:p>
            <a:pPr marL="0" indent="0">
              <a:buNone/>
            </a:pPr>
            <a:r>
              <a:rPr lang="en-US" dirty="0"/>
              <a:t>6.1  Other new CHC business? </a:t>
            </a:r>
          </a:p>
          <a:p>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29</a:t>
            </a:fld>
            <a:endParaRPr lang="en-US"/>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
        <p:nvSpPr>
          <p:cNvPr id="4" name="Footer Placeholder 5">
            <a:extLst>
              <a:ext uri="{FF2B5EF4-FFF2-40B4-BE49-F238E27FC236}">
                <a16:creationId xmlns:a16="http://schemas.microsoft.com/office/drawing/2014/main" id="{2078680A-7C7F-4DBA-B4EB-B15E6F608E01}"/>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1" name="Footer Placeholder 5">
            <a:extLst>
              <a:ext uri="{FF2B5EF4-FFF2-40B4-BE49-F238E27FC236}">
                <a16:creationId xmlns:a16="http://schemas.microsoft.com/office/drawing/2014/main" id="{BA05C39A-4A6F-4B84-8BFC-FDD0418B8D96}"/>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8" name="Picture 2">
            <a:extLst>
              <a:ext uri="{FF2B5EF4-FFF2-40B4-BE49-F238E27FC236}">
                <a16:creationId xmlns:a16="http://schemas.microsoft.com/office/drawing/2014/main" id="{62259F87-D19D-4C1E-A55B-1FFC14D2B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B730F-CFB1-41A2-88F4-B5C85686D14E}"/>
              </a:ext>
            </a:extLst>
          </p:cNvPr>
          <p:cNvSpPr>
            <a:spLocks noGrp="1"/>
          </p:cNvSpPr>
          <p:nvPr>
            <p:ph type="ctrTitle"/>
          </p:nvPr>
        </p:nvSpPr>
        <p:spPr>
          <a:xfrm>
            <a:off x="838199" y="1469581"/>
            <a:ext cx="10872832" cy="1430024"/>
          </a:xfrm>
        </p:spPr>
        <p:txBody>
          <a:bodyPr>
            <a:normAutofit fontScale="90000"/>
          </a:bodyPr>
          <a:lstStyle/>
          <a:p>
            <a:r>
              <a:rPr lang="en-US" dirty="0">
                <a:solidFill>
                  <a:schemeClr val="tx1"/>
                </a:solidFill>
              </a:rPr>
              <a:t>CHC Webinar: </a:t>
            </a:r>
            <a:br>
              <a:rPr lang="en-US" dirty="0">
                <a:solidFill>
                  <a:schemeClr val="tx1"/>
                </a:solidFill>
              </a:rPr>
            </a:br>
            <a:r>
              <a:rPr lang="en-US" dirty="0">
                <a:solidFill>
                  <a:schemeClr val="tx1"/>
                </a:solidFill>
              </a:rPr>
              <a:t>“AI and the Connected Home” (30 min)</a:t>
            </a:r>
            <a:br>
              <a:rPr lang="en-US" dirty="0">
                <a:solidFill>
                  <a:schemeClr val="tx1"/>
                </a:solidFill>
              </a:rPr>
            </a:br>
            <a:endParaRPr lang="en-US" dirty="0">
              <a:solidFill>
                <a:schemeClr val="tx1"/>
              </a:solidFill>
            </a:endParaRPr>
          </a:p>
        </p:txBody>
      </p:sp>
      <p:sp>
        <p:nvSpPr>
          <p:cNvPr id="6" name="Subtitle 5">
            <a:extLst>
              <a:ext uri="{FF2B5EF4-FFF2-40B4-BE49-F238E27FC236}">
                <a16:creationId xmlns:a16="http://schemas.microsoft.com/office/drawing/2014/main" id="{DF0005E4-64BC-4237-974F-B607F508972C}"/>
              </a:ext>
            </a:extLst>
          </p:cNvPr>
          <p:cNvSpPr>
            <a:spLocks noGrp="1"/>
          </p:cNvSpPr>
          <p:nvPr>
            <p:ph type="subTitle" idx="1"/>
          </p:nvPr>
        </p:nvSpPr>
        <p:spPr>
          <a:xfrm>
            <a:off x="838198" y="4258419"/>
            <a:ext cx="7000877" cy="1233982"/>
          </a:xfrm>
        </p:spPr>
        <p:txBody>
          <a:bodyPr>
            <a:normAutofit/>
          </a:bodyPr>
          <a:lstStyle/>
          <a:p>
            <a:pPr marL="0" indent="0">
              <a:buNone/>
            </a:pPr>
            <a:r>
              <a:rPr lang="en-US" sz="2400" dirty="0"/>
              <a:t>Jim Hunter (Delos Living LLC) – Moderator </a:t>
            </a:r>
          </a:p>
          <a:p>
            <a:pPr marL="0" indent="0">
              <a:buNone/>
            </a:pPr>
            <a:r>
              <a:rPr lang="en-US" sz="2400" dirty="0"/>
              <a:t>Harry Pascarella (Harbor Research) &amp; Michael Levy (Harbor Research) </a:t>
            </a:r>
          </a:p>
          <a:p>
            <a:endParaRPr lang="en-US" dirty="0"/>
          </a:p>
          <a:p>
            <a:endParaRPr lang="en-US" dirty="0"/>
          </a:p>
        </p:txBody>
      </p:sp>
    </p:spTree>
    <p:extLst>
      <p:ext uri="{BB962C8B-B14F-4D97-AF65-F5344CB8AC3E}">
        <p14:creationId xmlns:p14="http://schemas.microsoft.com/office/powerpoint/2010/main" val="1823672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2866082"/>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7.  Adjournment</a:t>
            </a:r>
            <a:br>
              <a:rPr lang="en-US" dirty="0"/>
            </a:br>
            <a:r>
              <a:rPr lang="en-US" sz="2800" dirty="0"/>
              <a:t>Eric Harper (Snap One)</a:t>
            </a:r>
            <a:endParaRPr lang="en-US" dirty="0"/>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30</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4629492"/>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94CAA25-984D-4484-838B-9B092E7155F2}"/>
              </a:ext>
            </a:extLst>
          </p:cNvPr>
          <p:cNvSpPr/>
          <p:nvPr/>
        </p:nvSpPr>
        <p:spPr>
          <a:xfrm>
            <a:off x="2062158" y="1931317"/>
            <a:ext cx="8050075"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CHC Meeting: </a:t>
            </a:r>
            <a:r>
              <a:rPr lang="en-US" sz="2600" b="1" dirty="0">
                <a:solidFill>
                  <a:schemeClr val="tx2"/>
                </a:solidFill>
              </a:rPr>
              <a:t>November/December 2021</a:t>
            </a:r>
          </a:p>
        </p:txBody>
      </p:sp>
      <p:sp>
        <p:nvSpPr>
          <p:cNvPr id="6" name="Footer Placeholder 5">
            <a:extLst>
              <a:ext uri="{FF2B5EF4-FFF2-40B4-BE49-F238E27FC236}">
                <a16:creationId xmlns:a16="http://schemas.microsoft.com/office/drawing/2014/main" id="{CD27FF47-24C2-4C99-A141-E3D97F9C884C}"/>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2" name="Footer Placeholder 5">
            <a:extLst>
              <a:ext uri="{FF2B5EF4-FFF2-40B4-BE49-F238E27FC236}">
                <a16:creationId xmlns:a16="http://schemas.microsoft.com/office/drawing/2014/main" id="{4DA503FB-519E-45AD-84A3-2F69A868CC8C}"/>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2">
            <a:extLst>
              <a:ext uri="{FF2B5EF4-FFF2-40B4-BE49-F238E27FC236}">
                <a16:creationId xmlns:a16="http://schemas.microsoft.com/office/drawing/2014/main" id="{3EA069F1-E9E0-4286-98F1-B38420FC5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7F13E-3C55-7C4E-B545-2E9974B17540}"/>
              </a:ext>
            </a:extLst>
          </p:cNvPr>
          <p:cNvSpPr>
            <a:spLocks noGrp="1"/>
          </p:cNvSpPr>
          <p:nvPr>
            <p:ph type="title"/>
          </p:nvPr>
        </p:nvSpPr>
        <p:spPr>
          <a:xfrm>
            <a:off x="838200" y="365125"/>
            <a:ext cx="9220200" cy="447675"/>
          </a:xfrm>
        </p:spPr>
        <p:txBody>
          <a:bodyPr/>
          <a:lstStyle/>
          <a:p>
            <a:r>
              <a:rPr lang="en-US" dirty="0"/>
              <a:t>Evolution of Smart Home Products &amp; Values</a:t>
            </a:r>
          </a:p>
        </p:txBody>
      </p:sp>
      <p:pic>
        <p:nvPicPr>
          <p:cNvPr id="7" name="Picture 6">
            <a:extLst>
              <a:ext uri="{FF2B5EF4-FFF2-40B4-BE49-F238E27FC236}">
                <a16:creationId xmlns:a16="http://schemas.microsoft.com/office/drawing/2014/main" id="{29AE4BBD-5F46-834B-8D77-F24B0EE40017}"/>
              </a:ext>
            </a:extLst>
          </p:cNvPr>
          <p:cNvPicPr>
            <a:picLocks noChangeAspect="1"/>
          </p:cNvPicPr>
          <p:nvPr/>
        </p:nvPicPr>
        <p:blipFill>
          <a:blip r:embed="rId2"/>
          <a:stretch>
            <a:fillRect/>
          </a:stretch>
        </p:blipFill>
        <p:spPr>
          <a:xfrm>
            <a:off x="682564" y="1169109"/>
            <a:ext cx="6249879" cy="4807599"/>
          </a:xfrm>
          <a:prstGeom prst="rect">
            <a:avLst/>
          </a:prstGeom>
        </p:spPr>
      </p:pic>
      <p:pic>
        <p:nvPicPr>
          <p:cNvPr id="6" name="Picture 5">
            <a:extLst>
              <a:ext uri="{FF2B5EF4-FFF2-40B4-BE49-F238E27FC236}">
                <a16:creationId xmlns:a16="http://schemas.microsoft.com/office/drawing/2014/main" id="{218F95A2-825E-4143-BAEC-17B5F2F05837}"/>
              </a:ext>
            </a:extLst>
          </p:cNvPr>
          <p:cNvPicPr>
            <a:picLocks noChangeAspect="1"/>
          </p:cNvPicPr>
          <p:nvPr/>
        </p:nvPicPr>
        <p:blipFill>
          <a:blip r:embed="rId3"/>
          <a:stretch>
            <a:fillRect/>
          </a:stretch>
        </p:blipFill>
        <p:spPr>
          <a:xfrm>
            <a:off x="7475251" y="1122457"/>
            <a:ext cx="4005993" cy="4930452"/>
          </a:xfrm>
          <a:prstGeom prst="rect">
            <a:avLst/>
          </a:prstGeom>
        </p:spPr>
      </p:pic>
      <p:sp>
        <p:nvSpPr>
          <p:cNvPr id="8" name="Slide Number Placeholder 1">
            <a:extLst>
              <a:ext uri="{FF2B5EF4-FFF2-40B4-BE49-F238E27FC236}">
                <a16:creationId xmlns:a16="http://schemas.microsoft.com/office/drawing/2014/main" id="{A515EFA6-2561-456F-9E7A-D8CAC8207D57}"/>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4</a:t>
            </a:fld>
            <a:endParaRPr lang="en-US" sz="1200" dirty="0"/>
          </a:p>
        </p:txBody>
      </p:sp>
    </p:spTree>
    <p:extLst>
      <p:ext uri="{BB962C8B-B14F-4D97-AF65-F5344CB8AC3E}">
        <p14:creationId xmlns:p14="http://schemas.microsoft.com/office/powerpoint/2010/main" val="23967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003E-529F-6042-894B-28E5D5469B49}"/>
              </a:ext>
            </a:extLst>
          </p:cNvPr>
          <p:cNvSpPr>
            <a:spLocks noGrp="1"/>
          </p:cNvSpPr>
          <p:nvPr>
            <p:ph type="title"/>
          </p:nvPr>
        </p:nvSpPr>
        <p:spPr>
          <a:xfrm>
            <a:off x="609600" y="73186"/>
            <a:ext cx="7717654" cy="381000"/>
          </a:xfrm>
        </p:spPr>
        <p:txBody>
          <a:bodyPr/>
          <a:lstStyle/>
          <a:p>
            <a:r>
              <a:rPr lang="en-US" dirty="0"/>
              <a:t>Consumer Considerations When Buying Connected Home Products</a:t>
            </a:r>
          </a:p>
        </p:txBody>
      </p:sp>
      <p:sp>
        <p:nvSpPr>
          <p:cNvPr id="3" name="Text Placeholder 2">
            <a:extLst>
              <a:ext uri="{FF2B5EF4-FFF2-40B4-BE49-F238E27FC236}">
                <a16:creationId xmlns:a16="http://schemas.microsoft.com/office/drawing/2014/main" id="{D6001FE6-1327-AB44-B0CB-8409581A6CB5}"/>
              </a:ext>
            </a:extLst>
          </p:cNvPr>
          <p:cNvSpPr>
            <a:spLocks noGrp="1"/>
          </p:cNvSpPr>
          <p:nvPr>
            <p:ph type="body" sz="quarter" idx="10"/>
          </p:nvPr>
        </p:nvSpPr>
        <p:spPr>
          <a:xfrm>
            <a:off x="609600" y="1254161"/>
            <a:ext cx="6739180" cy="685206"/>
          </a:xfrm>
        </p:spPr>
        <p:txBody>
          <a:bodyPr>
            <a:normAutofit/>
          </a:bodyPr>
          <a:lstStyle/>
          <a:p>
            <a:r>
              <a:rPr lang="en-US" sz="1600" dirty="0"/>
              <a:t>Customers select connected home appliances that will save money and improve their quality of life, while requiring little effort to do so.</a:t>
            </a:r>
          </a:p>
        </p:txBody>
      </p:sp>
      <p:graphicFrame>
        <p:nvGraphicFramePr>
          <p:cNvPr id="7" name="Chart 6">
            <a:extLst>
              <a:ext uri="{FF2B5EF4-FFF2-40B4-BE49-F238E27FC236}">
                <a16:creationId xmlns:a16="http://schemas.microsoft.com/office/drawing/2014/main" id="{8F526703-298F-2F47-BD05-C3F7622B1710}"/>
              </a:ext>
            </a:extLst>
          </p:cNvPr>
          <p:cNvGraphicFramePr/>
          <p:nvPr/>
        </p:nvGraphicFramePr>
        <p:xfrm>
          <a:off x="609600" y="2326165"/>
          <a:ext cx="7302500" cy="33655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5E3A1EBE-25FB-8145-928B-114FFA7018D2}"/>
              </a:ext>
            </a:extLst>
          </p:cNvPr>
          <p:cNvSpPr/>
          <p:nvPr/>
        </p:nvSpPr>
        <p:spPr>
          <a:xfrm>
            <a:off x="8064500" y="2488090"/>
            <a:ext cx="3365500" cy="1361655"/>
          </a:xfrm>
          <a:prstGeom prst="rect">
            <a:avLst/>
          </a:prstGeom>
        </p:spPr>
        <p:txBody>
          <a:bodyPr wrap="square">
            <a:spAutoFit/>
          </a:bodyPr>
          <a:lstStyle/>
          <a:p>
            <a:r>
              <a:rPr lang="en-US" sz="1333" i="1" dirty="0">
                <a:latin typeface="Myriad Pro" panose="020B0503030403020204" pitchFamily="34" charset="0"/>
              </a:rPr>
              <a:t>"We market our smart home solutions based on increased comfort and convenience. We've had the most traction from this angle--needs and wants of consumers are a lot different than those of commercial customers”</a:t>
            </a:r>
          </a:p>
          <a:p>
            <a:pPr algn="r">
              <a:spcBef>
                <a:spcPts val="500"/>
              </a:spcBef>
            </a:pPr>
            <a:r>
              <a:rPr lang="en-US" sz="1167" i="1" dirty="0">
                <a:latin typeface="Myriad Pro" panose="020B0503030403020204" pitchFamily="34" charset="0"/>
              </a:rPr>
              <a:t>Multifamily Solution Specialist, Carrier</a:t>
            </a:r>
          </a:p>
        </p:txBody>
      </p:sp>
      <p:sp>
        <p:nvSpPr>
          <p:cNvPr id="9" name="Rectangle 8">
            <a:extLst>
              <a:ext uri="{FF2B5EF4-FFF2-40B4-BE49-F238E27FC236}">
                <a16:creationId xmlns:a16="http://schemas.microsoft.com/office/drawing/2014/main" id="{AF3E9B47-85A5-B84D-BD07-1D031C2E241B}"/>
              </a:ext>
            </a:extLst>
          </p:cNvPr>
          <p:cNvSpPr/>
          <p:nvPr/>
        </p:nvSpPr>
        <p:spPr>
          <a:xfrm>
            <a:off x="8064500" y="4723290"/>
            <a:ext cx="3365500" cy="951414"/>
          </a:xfrm>
          <a:prstGeom prst="rect">
            <a:avLst/>
          </a:prstGeom>
        </p:spPr>
        <p:txBody>
          <a:bodyPr wrap="square">
            <a:spAutoFit/>
          </a:bodyPr>
          <a:lstStyle/>
          <a:p>
            <a:r>
              <a:rPr lang="en-US" sz="1333" i="1" dirty="0">
                <a:latin typeface="Myriad Pro" panose="020B0503030403020204" pitchFamily="34" charset="0"/>
              </a:rPr>
              <a:t>"Installing these tools themselves doesn't create any value, you have to get end users to actually use them”</a:t>
            </a:r>
          </a:p>
          <a:p>
            <a:pPr algn="r">
              <a:spcBef>
                <a:spcPts val="500"/>
              </a:spcBef>
            </a:pPr>
            <a:r>
              <a:rPr lang="en-US" sz="1167" i="1" dirty="0">
                <a:latin typeface="Myriad Pro" panose="020B0503030403020204" pitchFamily="34" charset="0"/>
              </a:rPr>
              <a:t>Executive, </a:t>
            </a:r>
            <a:r>
              <a:rPr lang="en-US" sz="1167" i="1" dirty="0" err="1">
                <a:latin typeface="Myriad Pro" panose="020B0503030403020204" pitchFamily="34" charset="0"/>
              </a:rPr>
              <a:t>SafePlug</a:t>
            </a:r>
            <a:r>
              <a:rPr lang="en-US" sz="1167" i="1" dirty="0">
                <a:latin typeface="Myriad Pro" panose="020B0503030403020204" pitchFamily="34" charset="0"/>
              </a:rPr>
              <a:t> (energy controllers/monitors)</a:t>
            </a:r>
          </a:p>
        </p:txBody>
      </p:sp>
      <p:sp>
        <p:nvSpPr>
          <p:cNvPr id="11" name="Rectangle 10">
            <a:extLst>
              <a:ext uri="{FF2B5EF4-FFF2-40B4-BE49-F238E27FC236}">
                <a16:creationId xmlns:a16="http://schemas.microsoft.com/office/drawing/2014/main" id="{943D86AA-1A30-614F-9870-C0A7DF96335B}"/>
              </a:ext>
            </a:extLst>
          </p:cNvPr>
          <p:cNvSpPr/>
          <p:nvPr/>
        </p:nvSpPr>
        <p:spPr>
          <a:xfrm>
            <a:off x="533400" y="2012348"/>
            <a:ext cx="6586780" cy="348878"/>
          </a:xfrm>
          <a:prstGeom prst="rect">
            <a:avLst/>
          </a:prstGeom>
        </p:spPr>
        <p:txBody>
          <a:bodyPr wrap="square">
            <a:spAutoFit/>
          </a:bodyPr>
          <a:lstStyle/>
          <a:p>
            <a:r>
              <a:rPr lang="en-US" sz="1667" b="1" dirty="0">
                <a:latin typeface="Myriad Pro" panose="020B0503030403020204" pitchFamily="34" charset="0"/>
              </a:rPr>
              <a:t>Consumer Adoption Drivers of Connected Home Products </a:t>
            </a:r>
            <a:r>
              <a:rPr lang="en-US" sz="1500" i="1" dirty="0">
                <a:latin typeface="Myriad Pro" panose="020B0503030403020204" pitchFamily="34" charset="0"/>
              </a:rPr>
              <a:t>(n – 500+)</a:t>
            </a:r>
          </a:p>
        </p:txBody>
      </p:sp>
      <p:sp>
        <p:nvSpPr>
          <p:cNvPr id="4" name="TextBox 3">
            <a:extLst>
              <a:ext uri="{FF2B5EF4-FFF2-40B4-BE49-F238E27FC236}">
                <a16:creationId xmlns:a16="http://schemas.microsoft.com/office/drawing/2014/main" id="{07599BBD-E6A1-9144-B558-2565882FD1F0}"/>
              </a:ext>
            </a:extLst>
          </p:cNvPr>
          <p:cNvSpPr txBox="1"/>
          <p:nvPr/>
        </p:nvSpPr>
        <p:spPr>
          <a:xfrm>
            <a:off x="533400" y="5757635"/>
            <a:ext cx="4206601" cy="261610"/>
          </a:xfrm>
          <a:prstGeom prst="rect">
            <a:avLst/>
          </a:prstGeom>
          <a:noFill/>
        </p:spPr>
        <p:txBody>
          <a:bodyPr wrap="none" rtlCol="0">
            <a:spAutoFit/>
          </a:bodyPr>
          <a:lstStyle/>
          <a:p>
            <a:r>
              <a:rPr lang="en-US" sz="1100" b="1" i="1" dirty="0"/>
              <a:t>Connected Home Roadmap Landmark Research, 2019</a:t>
            </a:r>
          </a:p>
        </p:txBody>
      </p:sp>
      <p:sp>
        <p:nvSpPr>
          <p:cNvPr id="12" name="Slide Number Placeholder 1">
            <a:extLst>
              <a:ext uri="{FF2B5EF4-FFF2-40B4-BE49-F238E27FC236}">
                <a16:creationId xmlns:a16="http://schemas.microsoft.com/office/drawing/2014/main" id="{1D03487C-F80E-497D-8721-2E65882F9AAD}"/>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5</a:t>
            </a:fld>
            <a:endParaRPr lang="en-US" sz="1200" dirty="0"/>
          </a:p>
        </p:txBody>
      </p:sp>
    </p:spTree>
    <p:extLst>
      <p:ext uri="{BB962C8B-B14F-4D97-AF65-F5344CB8AC3E}">
        <p14:creationId xmlns:p14="http://schemas.microsoft.com/office/powerpoint/2010/main" val="357531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ACE1-6A9F-2E4D-B94D-B0DED92B3DD3}"/>
              </a:ext>
            </a:extLst>
          </p:cNvPr>
          <p:cNvSpPr>
            <a:spLocks noGrp="1"/>
          </p:cNvSpPr>
          <p:nvPr>
            <p:ph type="title"/>
          </p:nvPr>
        </p:nvSpPr>
        <p:spPr/>
        <p:txBody>
          <a:bodyPr/>
          <a:lstStyle/>
          <a:p>
            <a:r>
              <a:rPr lang="en-US" dirty="0"/>
              <a:t>Connected Home Use Cases Are Still “Simple”</a:t>
            </a:r>
          </a:p>
        </p:txBody>
      </p:sp>
      <p:sp>
        <p:nvSpPr>
          <p:cNvPr id="5" name="Text Placeholder 4"/>
          <p:cNvSpPr>
            <a:spLocks noGrp="1"/>
          </p:cNvSpPr>
          <p:nvPr>
            <p:ph type="body" sz="quarter" idx="10"/>
          </p:nvPr>
        </p:nvSpPr>
        <p:spPr>
          <a:xfrm>
            <a:off x="609600" y="1193968"/>
            <a:ext cx="10985502" cy="577438"/>
          </a:xfrm>
        </p:spPr>
        <p:txBody>
          <a:bodyPr>
            <a:normAutofit fontScale="92500"/>
          </a:bodyPr>
          <a:lstStyle/>
          <a:p>
            <a:r>
              <a:rPr lang="en-US" sz="1600" dirty="0"/>
              <a:t>Today’s top use cases are still focused on relatively ”simple” applications.  As interoperability improves, consumers will increasingly desire applications that involve more complex interactions between and among devices</a:t>
            </a:r>
          </a:p>
        </p:txBody>
      </p:sp>
      <p:sp>
        <p:nvSpPr>
          <p:cNvPr id="117" name="Rectangle 5">
            <a:extLst>
              <a:ext uri="{FF2B5EF4-FFF2-40B4-BE49-F238E27FC236}">
                <a16:creationId xmlns:a16="http://schemas.microsoft.com/office/drawing/2014/main" id="{B9F83A19-DA55-C040-B4DF-5E3E028D6966}"/>
              </a:ext>
            </a:extLst>
          </p:cNvPr>
          <p:cNvSpPr>
            <a:spLocks noChangeArrowheads="1"/>
          </p:cNvSpPr>
          <p:nvPr/>
        </p:nvSpPr>
        <p:spPr bwMode="auto">
          <a:xfrm>
            <a:off x="1714500" y="1801374"/>
            <a:ext cx="6244590" cy="3657600"/>
          </a:xfrm>
          <a:prstGeom prst="rect">
            <a:avLst/>
          </a:prstGeom>
          <a:solidFill>
            <a:srgbClr val="EAEAEA"/>
          </a:solidFill>
          <a:ln w="12700">
            <a:noFill/>
            <a:miter lim="800000"/>
            <a:headEnd/>
            <a:tailEnd/>
          </a:ln>
        </p:spPr>
        <p:txBody>
          <a:bodyPr lIns="101889" tIns="50944" rIns="101889" bIns="50944">
            <a:prstTxWarp prst="textNoShape">
              <a:avLst/>
            </a:prstTxWarp>
          </a:bodyPr>
          <a:lstStyle/>
          <a:p>
            <a:endParaRPr lang="en-US" sz="1050" dirty="0">
              <a:solidFill>
                <a:srgbClr val="282828"/>
              </a:solidFill>
              <a:latin typeface="Myriad Pro"/>
              <a:ea typeface="ＭＳ Ｐゴシック" pitchFamily="-65" charset="-128"/>
            </a:endParaRPr>
          </a:p>
        </p:txBody>
      </p:sp>
      <p:sp>
        <p:nvSpPr>
          <p:cNvPr id="118" name="Text Box 8">
            <a:extLst>
              <a:ext uri="{FF2B5EF4-FFF2-40B4-BE49-F238E27FC236}">
                <a16:creationId xmlns:a16="http://schemas.microsoft.com/office/drawing/2014/main" id="{4B699205-F5E8-6846-96FA-7C9C06A02654}"/>
              </a:ext>
            </a:extLst>
          </p:cNvPr>
          <p:cNvSpPr txBox="1">
            <a:spLocks noChangeArrowheads="1"/>
          </p:cNvSpPr>
          <p:nvPr/>
        </p:nvSpPr>
        <p:spPr bwMode="auto">
          <a:xfrm>
            <a:off x="1873250" y="3685429"/>
            <a:ext cx="1005643" cy="20774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1350" dirty="0">
                <a:solidFill>
                  <a:srgbClr val="282828"/>
                </a:solidFill>
                <a:ea typeface="ＭＳ Ｐゴシック" pitchFamily="-65" charset="-128"/>
              </a:rPr>
              <a:t>Simple</a:t>
            </a:r>
          </a:p>
        </p:txBody>
      </p:sp>
      <p:sp>
        <p:nvSpPr>
          <p:cNvPr id="119" name="Text Box 9">
            <a:extLst>
              <a:ext uri="{FF2B5EF4-FFF2-40B4-BE49-F238E27FC236}">
                <a16:creationId xmlns:a16="http://schemas.microsoft.com/office/drawing/2014/main" id="{1C3A5FF4-6530-E242-8F57-A3B06421FCB9}"/>
              </a:ext>
            </a:extLst>
          </p:cNvPr>
          <p:cNvSpPr txBox="1">
            <a:spLocks noChangeArrowheads="1"/>
          </p:cNvSpPr>
          <p:nvPr/>
        </p:nvSpPr>
        <p:spPr bwMode="auto">
          <a:xfrm>
            <a:off x="4296879" y="5087236"/>
            <a:ext cx="482864" cy="207749"/>
          </a:xfrm>
          <a:prstGeom prst="rect">
            <a:avLst/>
          </a:prstGeom>
          <a:noFill/>
          <a:ln w="12700">
            <a:noFill/>
            <a:miter lim="800000"/>
            <a:headEnd/>
            <a:tailEnd/>
          </a:ln>
        </p:spPr>
        <p:txBody>
          <a:bodyPr wrap="square" lIns="0" tIns="0" rIns="0" bIns="0">
            <a:prstTxWarp prst="textNoShape">
              <a:avLst/>
            </a:prstTxWarp>
            <a:spAutoFit/>
          </a:bodyPr>
          <a:lstStyle/>
          <a:p>
            <a:r>
              <a:rPr lang="en-US" sz="1350" dirty="0">
                <a:solidFill>
                  <a:srgbClr val="282828"/>
                </a:solidFill>
                <a:latin typeface="Myriad Pro"/>
                <a:ea typeface="ＭＳ Ｐゴシック" pitchFamily="-65" charset="-128"/>
              </a:rPr>
              <a:t>Lower</a:t>
            </a:r>
          </a:p>
        </p:txBody>
      </p:sp>
      <p:sp>
        <p:nvSpPr>
          <p:cNvPr id="120" name="Text Box 10">
            <a:extLst>
              <a:ext uri="{FF2B5EF4-FFF2-40B4-BE49-F238E27FC236}">
                <a16:creationId xmlns:a16="http://schemas.microsoft.com/office/drawing/2014/main" id="{216B2328-0B23-0D44-9745-2D0AE583B60C}"/>
              </a:ext>
            </a:extLst>
          </p:cNvPr>
          <p:cNvSpPr txBox="1">
            <a:spLocks noChangeArrowheads="1"/>
          </p:cNvSpPr>
          <p:nvPr/>
        </p:nvSpPr>
        <p:spPr bwMode="auto">
          <a:xfrm>
            <a:off x="7178887" y="3685428"/>
            <a:ext cx="960120" cy="20774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1350" dirty="0">
                <a:solidFill>
                  <a:srgbClr val="282828"/>
                </a:solidFill>
                <a:ea typeface="ＭＳ Ｐゴシック" pitchFamily="-65" charset="-128"/>
              </a:rPr>
              <a:t>Complex</a:t>
            </a:r>
          </a:p>
        </p:txBody>
      </p:sp>
      <p:sp>
        <p:nvSpPr>
          <p:cNvPr id="121" name="Text Box 10">
            <a:extLst>
              <a:ext uri="{FF2B5EF4-FFF2-40B4-BE49-F238E27FC236}">
                <a16:creationId xmlns:a16="http://schemas.microsoft.com/office/drawing/2014/main" id="{9B32C1C9-7503-534E-B4FD-98B5281939B0}"/>
              </a:ext>
            </a:extLst>
          </p:cNvPr>
          <p:cNvSpPr txBox="1">
            <a:spLocks noChangeArrowheads="1"/>
          </p:cNvSpPr>
          <p:nvPr/>
        </p:nvSpPr>
        <p:spPr bwMode="auto">
          <a:xfrm>
            <a:off x="8012153" y="3397756"/>
            <a:ext cx="1183192" cy="461665"/>
          </a:xfrm>
          <a:prstGeom prst="rect">
            <a:avLst/>
          </a:prstGeom>
          <a:noFill/>
          <a:ln w="12700">
            <a:noFill/>
            <a:miter lim="800000"/>
            <a:headEnd/>
            <a:tailEnd/>
          </a:ln>
        </p:spPr>
        <p:txBody>
          <a:bodyPr wrap="square" lIns="0" tIns="0" rIns="0" bIns="0">
            <a:prstTxWarp prst="textNoShape">
              <a:avLst/>
            </a:prstTxWarp>
            <a:spAutoFit/>
          </a:bodyPr>
          <a:lstStyle/>
          <a:p>
            <a:pPr algn="ctr"/>
            <a:r>
              <a:rPr lang="en-US" sz="1500" b="1" dirty="0">
                <a:solidFill>
                  <a:srgbClr val="282828"/>
                </a:solidFill>
                <a:latin typeface="Myriad Pro"/>
                <a:ea typeface="ＭＳ Ｐゴシック" pitchFamily="-65" charset="-128"/>
              </a:rPr>
              <a:t>Use Case Complexity</a:t>
            </a:r>
          </a:p>
        </p:txBody>
      </p:sp>
      <p:sp>
        <p:nvSpPr>
          <p:cNvPr id="122" name="Text Box 10">
            <a:extLst>
              <a:ext uri="{FF2B5EF4-FFF2-40B4-BE49-F238E27FC236}">
                <a16:creationId xmlns:a16="http://schemas.microsoft.com/office/drawing/2014/main" id="{34CC3B1A-4988-5D48-9675-151E065F03FF}"/>
              </a:ext>
            </a:extLst>
          </p:cNvPr>
          <p:cNvSpPr txBox="1">
            <a:spLocks noChangeArrowheads="1"/>
          </p:cNvSpPr>
          <p:nvPr/>
        </p:nvSpPr>
        <p:spPr bwMode="auto">
          <a:xfrm>
            <a:off x="4081466" y="5534096"/>
            <a:ext cx="1539339" cy="461665"/>
          </a:xfrm>
          <a:prstGeom prst="rect">
            <a:avLst/>
          </a:prstGeom>
          <a:noFill/>
          <a:ln w="12700">
            <a:noFill/>
            <a:miter lim="800000"/>
            <a:headEnd/>
            <a:tailEnd/>
          </a:ln>
        </p:spPr>
        <p:txBody>
          <a:bodyPr wrap="square" lIns="0" tIns="0" rIns="0" bIns="0">
            <a:prstTxWarp prst="textNoShape">
              <a:avLst/>
            </a:prstTxWarp>
            <a:spAutoFit/>
          </a:bodyPr>
          <a:lstStyle/>
          <a:p>
            <a:pPr algn="ctr"/>
            <a:r>
              <a:rPr lang="en-US" sz="1500" b="1" dirty="0">
                <a:solidFill>
                  <a:srgbClr val="282828"/>
                </a:solidFill>
                <a:latin typeface="Myriad Pro"/>
                <a:ea typeface="ＭＳ Ｐゴシック" pitchFamily="-65" charset="-128"/>
              </a:rPr>
              <a:t>Current Relative Attractiveness</a:t>
            </a:r>
          </a:p>
        </p:txBody>
      </p:sp>
      <p:sp>
        <p:nvSpPr>
          <p:cNvPr id="123" name="Text Box 9">
            <a:extLst>
              <a:ext uri="{FF2B5EF4-FFF2-40B4-BE49-F238E27FC236}">
                <a16:creationId xmlns:a16="http://schemas.microsoft.com/office/drawing/2014/main" id="{AC89573C-CA50-B041-B4C2-A6D6B4BBFF66}"/>
              </a:ext>
            </a:extLst>
          </p:cNvPr>
          <p:cNvSpPr txBox="1">
            <a:spLocks noChangeArrowheads="1"/>
          </p:cNvSpPr>
          <p:nvPr/>
        </p:nvSpPr>
        <p:spPr bwMode="auto">
          <a:xfrm>
            <a:off x="4270100" y="1887039"/>
            <a:ext cx="509643" cy="207749"/>
          </a:xfrm>
          <a:prstGeom prst="rect">
            <a:avLst/>
          </a:prstGeom>
          <a:noFill/>
          <a:ln w="12700">
            <a:noFill/>
            <a:miter lim="800000"/>
            <a:headEnd/>
            <a:tailEnd/>
          </a:ln>
        </p:spPr>
        <p:txBody>
          <a:bodyPr wrap="square" lIns="0" tIns="0" rIns="0" bIns="0">
            <a:prstTxWarp prst="textNoShape">
              <a:avLst/>
            </a:prstTxWarp>
            <a:spAutoFit/>
          </a:bodyPr>
          <a:lstStyle/>
          <a:p>
            <a:r>
              <a:rPr lang="en-US" sz="1350" dirty="0">
                <a:solidFill>
                  <a:srgbClr val="282828"/>
                </a:solidFill>
                <a:latin typeface="Myriad Pro"/>
                <a:ea typeface="ＭＳ Ｐゴシック" pitchFamily="-65" charset="-128"/>
              </a:rPr>
              <a:t>Higher</a:t>
            </a:r>
          </a:p>
        </p:txBody>
      </p:sp>
      <p:sp>
        <p:nvSpPr>
          <p:cNvPr id="124" name="Oval 123">
            <a:extLst>
              <a:ext uri="{FF2B5EF4-FFF2-40B4-BE49-F238E27FC236}">
                <a16:creationId xmlns:a16="http://schemas.microsoft.com/office/drawing/2014/main" id="{0CEBB765-1A9A-B94F-B1B1-32F2A27218B7}"/>
              </a:ext>
            </a:extLst>
          </p:cNvPr>
          <p:cNvSpPr/>
          <p:nvPr/>
        </p:nvSpPr>
        <p:spPr bwMode="auto">
          <a:xfrm>
            <a:off x="1844887" y="1962718"/>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25" name="Text Box 10">
            <a:extLst>
              <a:ext uri="{FF2B5EF4-FFF2-40B4-BE49-F238E27FC236}">
                <a16:creationId xmlns:a16="http://schemas.microsoft.com/office/drawing/2014/main" id="{D7568E7B-DBF7-CF46-BEA6-7E0D79387038}"/>
              </a:ext>
            </a:extLst>
          </p:cNvPr>
          <p:cNvSpPr txBox="1">
            <a:spLocks noChangeArrowheads="1"/>
          </p:cNvSpPr>
          <p:nvPr/>
        </p:nvSpPr>
        <p:spPr bwMode="auto">
          <a:xfrm>
            <a:off x="2059698" y="1938131"/>
            <a:ext cx="96012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Smoke and gas detection</a:t>
            </a:r>
          </a:p>
        </p:txBody>
      </p:sp>
      <p:sp>
        <p:nvSpPr>
          <p:cNvPr id="126" name="Oval 125">
            <a:extLst>
              <a:ext uri="{FF2B5EF4-FFF2-40B4-BE49-F238E27FC236}">
                <a16:creationId xmlns:a16="http://schemas.microsoft.com/office/drawing/2014/main" id="{AB2F62CE-7976-5F42-86A1-1DCC2C2784AC}"/>
              </a:ext>
            </a:extLst>
          </p:cNvPr>
          <p:cNvSpPr/>
          <p:nvPr/>
        </p:nvSpPr>
        <p:spPr bwMode="auto">
          <a:xfrm>
            <a:off x="2239457" y="2275512"/>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27" name="Text Box 10">
            <a:extLst>
              <a:ext uri="{FF2B5EF4-FFF2-40B4-BE49-F238E27FC236}">
                <a16:creationId xmlns:a16="http://schemas.microsoft.com/office/drawing/2014/main" id="{C15AB70A-D496-C943-825E-F8D83BB2AF4E}"/>
              </a:ext>
            </a:extLst>
          </p:cNvPr>
          <p:cNvSpPr txBox="1">
            <a:spLocks noChangeArrowheads="1"/>
          </p:cNvSpPr>
          <p:nvPr/>
        </p:nvSpPr>
        <p:spPr bwMode="auto">
          <a:xfrm>
            <a:off x="2471232" y="2228693"/>
            <a:ext cx="96012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Streaming audio and video content</a:t>
            </a:r>
          </a:p>
        </p:txBody>
      </p:sp>
      <p:sp>
        <p:nvSpPr>
          <p:cNvPr id="128" name="Oval 127">
            <a:extLst>
              <a:ext uri="{FF2B5EF4-FFF2-40B4-BE49-F238E27FC236}">
                <a16:creationId xmlns:a16="http://schemas.microsoft.com/office/drawing/2014/main" id="{E23A7C3B-7FC8-2E4A-8B95-993E84EF79A0}"/>
              </a:ext>
            </a:extLst>
          </p:cNvPr>
          <p:cNvSpPr/>
          <p:nvPr/>
        </p:nvSpPr>
        <p:spPr bwMode="auto">
          <a:xfrm>
            <a:off x="2396158" y="3045396"/>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29" name="Text Box 10">
            <a:extLst>
              <a:ext uri="{FF2B5EF4-FFF2-40B4-BE49-F238E27FC236}">
                <a16:creationId xmlns:a16="http://schemas.microsoft.com/office/drawing/2014/main" id="{16D227BF-C34C-E543-AEC7-78129E7163F3}"/>
              </a:ext>
            </a:extLst>
          </p:cNvPr>
          <p:cNvSpPr txBox="1">
            <a:spLocks noChangeArrowheads="1"/>
          </p:cNvSpPr>
          <p:nvPr/>
        </p:nvSpPr>
        <p:spPr bwMode="auto">
          <a:xfrm>
            <a:off x="2625326" y="3065572"/>
            <a:ext cx="960120"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Keyless entry</a:t>
            </a:r>
          </a:p>
        </p:txBody>
      </p:sp>
      <p:sp>
        <p:nvSpPr>
          <p:cNvPr id="130" name="Oval 129">
            <a:extLst>
              <a:ext uri="{FF2B5EF4-FFF2-40B4-BE49-F238E27FC236}">
                <a16:creationId xmlns:a16="http://schemas.microsoft.com/office/drawing/2014/main" id="{6CB1F320-5876-A74A-8727-DDFF44FBF762}"/>
              </a:ext>
            </a:extLst>
          </p:cNvPr>
          <p:cNvSpPr/>
          <p:nvPr/>
        </p:nvSpPr>
        <p:spPr bwMode="auto">
          <a:xfrm>
            <a:off x="3367793" y="3193388"/>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31" name="Text Box 10">
            <a:extLst>
              <a:ext uri="{FF2B5EF4-FFF2-40B4-BE49-F238E27FC236}">
                <a16:creationId xmlns:a16="http://schemas.microsoft.com/office/drawing/2014/main" id="{614E2236-D623-D944-97B0-815B0D8F3E10}"/>
              </a:ext>
            </a:extLst>
          </p:cNvPr>
          <p:cNvSpPr txBox="1">
            <a:spLocks noChangeArrowheads="1"/>
          </p:cNvSpPr>
          <p:nvPr/>
        </p:nvSpPr>
        <p:spPr bwMode="auto">
          <a:xfrm>
            <a:off x="3591584" y="3147575"/>
            <a:ext cx="96012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Real-time energy pricing monitoring</a:t>
            </a:r>
          </a:p>
        </p:txBody>
      </p:sp>
      <p:sp>
        <p:nvSpPr>
          <p:cNvPr id="132" name="Oval 131">
            <a:extLst>
              <a:ext uri="{FF2B5EF4-FFF2-40B4-BE49-F238E27FC236}">
                <a16:creationId xmlns:a16="http://schemas.microsoft.com/office/drawing/2014/main" id="{34107F3F-7A9A-D440-BBF6-5878714FA110}"/>
              </a:ext>
            </a:extLst>
          </p:cNvPr>
          <p:cNvSpPr/>
          <p:nvPr/>
        </p:nvSpPr>
        <p:spPr bwMode="auto">
          <a:xfrm>
            <a:off x="3364768" y="3753617"/>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33" name="Text Box 10">
            <a:extLst>
              <a:ext uri="{FF2B5EF4-FFF2-40B4-BE49-F238E27FC236}">
                <a16:creationId xmlns:a16="http://schemas.microsoft.com/office/drawing/2014/main" id="{1E40C341-7EDF-7041-986D-D98F662755E3}"/>
              </a:ext>
            </a:extLst>
          </p:cNvPr>
          <p:cNvSpPr txBox="1">
            <a:spLocks noChangeArrowheads="1"/>
          </p:cNvSpPr>
          <p:nvPr/>
        </p:nvSpPr>
        <p:spPr bwMode="auto">
          <a:xfrm>
            <a:off x="3572410" y="3732159"/>
            <a:ext cx="139700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Water and distribution monitoring</a:t>
            </a:r>
          </a:p>
        </p:txBody>
      </p:sp>
      <p:sp>
        <p:nvSpPr>
          <p:cNvPr id="134" name="Oval 133">
            <a:extLst>
              <a:ext uri="{FF2B5EF4-FFF2-40B4-BE49-F238E27FC236}">
                <a16:creationId xmlns:a16="http://schemas.microsoft.com/office/drawing/2014/main" id="{447BF678-33B0-0348-924D-2B16F43DED53}"/>
              </a:ext>
            </a:extLst>
          </p:cNvPr>
          <p:cNvSpPr/>
          <p:nvPr/>
        </p:nvSpPr>
        <p:spPr bwMode="auto">
          <a:xfrm>
            <a:off x="3816550" y="4006103"/>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35" name="Text Box 10">
            <a:extLst>
              <a:ext uri="{FF2B5EF4-FFF2-40B4-BE49-F238E27FC236}">
                <a16:creationId xmlns:a16="http://schemas.microsoft.com/office/drawing/2014/main" id="{DC39D823-1E31-144F-8920-2CFFC3154706}"/>
              </a:ext>
            </a:extLst>
          </p:cNvPr>
          <p:cNvSpPr txBox="1">
            <a:spLocks noChangeArrowheads="1"/>
          </p:cNvSpPr>
          <p:nvPr/>
        </p:nvSpPr>
        <p:spPr bwMode="auto">
          <a:xfrm>
            <a:off x="4986693" y="4227074"/>
            <a:ext cx="139700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Appliance control and notifications</a:t>
            </a:r>
          </a:p>
        </p:txBody>
      </p:sp>
      <p:sp>
        <p:nvSpPr>
          <p:cNvPr id="136" name="Oval 135">
            <a:extLst>
              <a:ext uri="{FF2B5EF4-FFF2-40B4-BE49-F238E27FC236}">
                <a16:creationId xmlns:a16="http://schemas.microsoft.com/office/drawing/2014/main" id="{B022DDA0-7016-AD4C-8DA6-B4BC724C7E7A}"/>
              </a:ext>
            </a:extLst>
          </p:cNvPr>
          <p:cNvSpPr/>
          <p:nvPr/>
        </p:nvSpPr>
        <p:spPr bwMode="auto">
          <a:xfrm>
            <a:off x="2396316" y="4334648"/>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37" name="Text Box 10">
            <a:extLst>
              <a:ext uri="{FF2B5EF4-FFF2-40B4-BE49-F238E27FC236}">
                <a16:creationId xmlns:a16="http://schemas.microsoft.com/office/drawing/2014/main" id="{61DA06DB-E10C-DC48-8846-28E0F0CF0AA6}"/>
              </a:ext>
            </a:extLst>
          </p:cNvPr>
          <p:cNvSpPr txBox="1">
            <a:spLocks noChangeArrowheads="1"/>
          </p:cNvSpPr>
          <p:nvPr/>
        </p:nvSpPr>
        <p:spPr bwMode="auto">
          <a:xfrm>
            <a:off x="2652259" y="4361111"/>
            <a:ext cx="1397000"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Keyless garage access</a:t>
            </a:r>
          </a:p>
        </p:txBody>
      </p:sp>
      <p:sp>
        <p:nvSpPr>
          <p:cNvPr id="138" name="Oval 137">
            <a:extLst>
              <a:ext uri="{FF2B5EF4-FFF2-40B4-BE49-F238E27FC236}">
                <a16:creationId xmlns:a16="http://schemas.microsoft.com/office/drawing/2014/main" id="{101A088F-6504-E647-949B-4343D765C79D}"/>
              </a:ext>
            </a:extLst>
          </p:cNvPr>
          <p:cNvSpPr/>
          <p:nvPr/>
        </p:nvSpPr>
        <p:spPr bwMode="auto">
          <a:xfrm>
            <a:off x="3825523" y="4522232"/>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39" name="Oval 138">
            <a:extLst>
              <a:ext uri="{FF2B5EF4-FFF2-40B4-BE49-F238E27FC236}">
                <a16:creationId xmlns:a16="http://schemas.microsoft.com/office/drawing/2014/main" id="{546BF1AB-2C6A-2345-A2F8-BBF1B921159A}"/>
              </a:ext>
            </a:extLst>
          </p:cNvPr>
          <p:cNvSpPr/>
          <p:nvPr/>
        </p:nvSpPr>
        <p:spPr bwMode="auto">
          <a:xfrm>
            <a:off x="3825299" y="4781880"/>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40" name="Rectangle 139">
            <a:extLst>
              <a:ext uri="{FF2B5EF4-FFF2-40B4-BE49-F238E27FC236}">
                <a16:creationId xmlns:a16="http://schemas.microsoft.com/office/drawing/2014/main" id="{51A11F6C-41F2-7045-8136-C5D86631FBB4}"/>
              </a:ext>
            </a:extLst>
          </p:cNvPr>
          <p:cNvSpPr/>
          <p:nvPr/>
        </p:nvSpPr>
        <p:spPr bwMode="auto">
          <a:xfrm>
            <a:off x="4850977" y="1805306"/>
            <a:ext cx="3108113" cy="1819564"/>
          </a:xfrm>
          <a:prstGeom prst="rect">
            <a:avLst/>
          </a:prstGeom>
          <a:solidFill>
            <a:srgbClr val="3B8AC9">
              <a:lumMod val="20000"/>
              <a:lumOff val="80000"/>
            </a:srgb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41" name="Text Box 10">
            <a:extLst>
              <a:ext uri="{FF2B5EF4-FFF2-40B4-BE49-F238E27FC236}">
                <a16:creationId xmlns:a16="http://schemas.microsoft.com/office/drawing/2014/main" id="{04BC9D43-CC76-6B4E-BCE1-3652AB53ADEA}"/>
              </a:ext>
            </a:extLst>
          </p:cNvPr>
          <p:cNvSpPr txBox="1">
            <a:spLocks noChangeArrowheads="1"/>
          </p:cNvSpPr>
          <p:nvPr/>
        </p:nvSpPr>
        <p:spPr bwMode="auto">
          <a:xfrm>
            <a:off x="4963213" y="2548022"/>
            <a:ext cx="1225315"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Temperature automation and control</a:t>
            </a:r>
          </a:p>
        </p:txBody>
      </p:sp>
      <p:sp>
        <p:nvSpPr>
          <p:cNvPr id="142" name="Text Box 10">
            <a:extLst>
              <a:ext uri="{FF2B5EF4-FFF2-40B4-BE49-F238E27FC236}">
                <a16:creationId xmlns:a16="http://schemas.microsoft.com/office/drawing/2014/main" id="{C24BB7EE-05AC-8540-9614-D814C05F1903}"/>
              </a:ext>
            </a:extLst>
          </p:cNvPr>
          <p:cNvSpPr txBox="1">
            <a:spLocks noChangeArrowheads="1"/>
          </p:cNvSpPr>
          <p:nvPr/>
        </p:nvSpPr>
        <p:spPr bwMode="auto">
          <a:xfrm>
            <a:off x="4968600" y="2862705"/>
            <a:ext cx="1134942"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Lighting automation and control</a:t>
            </a:r>
          </a:p>
        </p:txBody>
      </p:sp>
      <p:sp>
        <p:nvSpPr>
          <p:cNvPr id="143" name="Line 6">
            <a:extLst>
              <a:ext uri="{FF2B5EF4-FFF2-40B4-BE49-F238E27FC236}">
                <a16:creationId xmlns:a16="http://schemas.microsoft.com/office/drawing/2014/main" id="{4FEC460D-D613-A845-9EF4-C8F953F6DF9E}"/>
              </a:ext>
            </a:extLst>
          </p:cNvPr>
          <p:cNvSpPr>
            <a:spLocks noChangeShapeType="1"/>
          </p:cNvSpPr>
          <p:nvPr/>
        </p:nvSpPr>
        <p:spPr bwMode="auto">
          <a:xfrm>
            <a:off x="1714500" y="3628588"/>
            <a:ext cx="6244590" cy="1587"/>
          </a:xfrm>
          <a:prstGeom prst="line">
            <a:avLst/>
          </a:prstGeom>
          <a:noFill/>
          <a:ln w="57150">
            <a:solidFill>
              <a:srgbClr val="BFBFBF"/>
            </a:solidFill>
            <a:round/>
            <a:headEnd type="triangle" w="med" len="med"/>
            <a:tailEnd type="triangle" w="med" len="med"/>
          </a:ln>
        </p:spPr>
        <p:txBody>
          <a:bodyPr wrap="none" lIns="101889" tIns="50944" rIns="101889" bIns="50944" anchor="ctr">
            <a:prstTxWarp prst="textNoShape">
              <a:avLst/>
            </a:prstTxWarp>
          </a:bodyPr>
          <a:lstStyle/>
          <a:p>
            <a:pPr defTabSz="761970">
              <a:defRPr/>
            </a:pPr>
            <a:endParaRPr lang="en-US" sz="1350" kern="0" dirty="0">
              <a:solidFill>
                <a:srgbClr val="282828"/>
              </a:solidFill>
              <a:latin typeface="Myriad Pro"/>
              <a:ea typeface="ＭＳ Ｐゴシック" pitchFamily="-65" charset="-128"/>
            </a:endParaRPr>
          </a:p>
        </p:txBody>
      </p:sp>
      <p:sp>
        <p:nvSpPr>
          <p:cNvPr id="144" name="Line 11">
            <a:extLst>
              <a:ext uri="{FF2B5EF4-FFF2-40B4-BE49-F238E27FC236}">
                <a16:creationId xmlns:a16="http://schemas.microsoft.com/office/drawing/2014/main" id="{51137D1B-0EFA-0241-A572-0D7E6EC83133}"/>
              </a:ext>
            </a:extLst>
          </p:cNvPr>
          <p:cNvSpPr>
            <a:spLocks noChangeShapeType="1"/>
          </p:cNvSpPr>
          <p:nvPr/>
        </p:nvSpPr>
        <p:spPr bwMode="auto">
          <a:xfrm rot="5400000">
            <a:off x="3001803" y="3622080"/>
            <a:ext cx="3671887" cy="1906"/>
          </a:xfrm>
          <a:prstGeom prst="line">
            <a:avLst/>
          </a:prstGeom>
          <a:noFill/>
          <a:ln w="57150">
            <a:solidFill>
              <a:srgbClr val="BFBFBF"/>
            </a:solidFill>
            <a:round/>
            <a:headEnd type="triangle" w="med" len="med"/>
            <a:tailEnd type="triangle" w="med" len="med"/>
          </a:ln>
        </p:spPr>
        <p:txBody>
          <a:bodyPr wrap="none" lIns="101889" tIns="50944" rIns="101889" bIns="50944" anchor="ctr">
            <a:prstTxWarp prst="textNoShape">
              <a:avLst/>
            </a:prstTxWarp>
          </a:bodyPr>
          <a:lstStyle/>
          <a:p>
            <a:pPr defTabSz="761970">
              <a:defRPr/>
            </a:pPr>
            <a:endParaRPr lang="en-US" sz="1350" kern="0" dirty="0">
              <a:solidFill>
                <a:srgbClr val="282828"/>
              </a:solidFill>
              <a:latin typeface="Myriad Pro"/>
              <a:ea typeface="ＭＳ Ｐゴシック" pitchFamily="-65" charset="-128"/>
            </a:endParaRPr>
          </a:p>
        </p:txBody>
      </p:sp>
      <p:sp>
        <p:nvSpPr>
          <p:cNvPr id="145" name="Oval 144">
            <a:extLst>
              <a:ext uri="{FF2B5EF4-FFF2-40B4-BE49-F238E27FC236}">
                <a16:creationId xmlns:a16="http://schemas.microsoft.com/office/drawing/2014/main" id="{4A39C010-12DF-514A-87CB-A6164D84F0DF}"/>
              </a:ext>
            </a:extLst>
          </p:cNvPr>
          <p:cNvSpPr/>
          <p:nvPr/>
        </p:nvSpPr>
        <p:spPr bwMode="auto">
          <a:xfrm>
            <a:off x="4731438" y="2593836"/>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46" name="Oval 145">
            <a:extLst>
              <a:ext uri="{FF2B5EF4-FFF2-40B4-BE49-F238E27FC236}">
                <a16:creationId xmlns:a16="http://schemas.microsoft.com/office/drawing/2014/main" id="{D3DC96DC-450B-4C41-B116-68B89BD5B3D3}"/>
              </a:ext>
            </a:extLst>
          </p:cNvPr>
          <p:cNvSpPr/>
          <p:nvPr/>
        </p:nvSpPr>
        <p:spPr bwMode="auto">
          <a:xfrm>
            <a:off x="4727103" y="2889932"/>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47" name="Oval 146">
            <a:extLst>
              <a:ext uri="{FF2B5EF4-FFF2-40B4-BE49-F238E27FC236}">
                <a16:creationId xmlns:a16="http://schemas.microsoft.com/office/drawing/2014/main" id="{D0E61A55-84E0-7041-BB6A-974AF8C94F8D}"/>
              </a:ext>
            </a:extLst>
          </p:cNvPr>
          <p:cNvSpPr/>
          <p:nvPr/>
        </p:nvSpPr>
        <p:spPr bwMode="auto">
          <a:xfrm>
            <a:off x="4730750" y="4260394"/>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48" name="Oval 147">
            <a:extLst>
              <a:ext uri="{FF2B5EF4-FFF2-40B4-BE49-F238E27FC236}">
                <a16:creationId xmlns:a16="http://schemas.microsoft.com/office/drawing/2014/main" id="{1C861DC5-6FDC-7946-BAEE-8F7C663ACAB0}"/>
              </a:ext>
            </a:extLst>
          </p:cNvPr>
          <p:cNvSpPr/>
          <p:nvPr/>
        </p:nvSpPr>
        <p:spPr bwMode="auto">
          <a:xfrm>
            <a:off x="3363958" y="3467770"/>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49" name="Text Box 10">
            <a:extLst>
              <a:ext uri="{FF2B5EF4-FFF2-40B4-BE49-F238E27FC236}">
                <a16:creationId xmlns:a16="http://schemas.microsoft.com/office/drawing/2014/main" id="{3AC03B4B-327F-954F-83F8-0B9A2B4F327D}"/>
              </a:ext>
            </a:extLst>
          </p:cNvPr>
          <p:cNvSpPr txBox="1">
            <a:spLocks noChangeArrowheads="1"/>
          </p:cNvSpPr>
          <p:nvPr/>
        </p:nvSpPr>
        <p:spPr bwMode="auto">
          <a:xfrm>
            <a:off x="3571600" y="3446313"/>
            <a:ext cx="139700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Device and appliance energy usage monitoring</a:t>
            </a:r>
          </a:p>
        </p:txBody>
      </p:sp>
      <p:sp>
        <p:nvSpPr>
          <p:cNvPr id="150" name="Text Box 10">
            <a:extLst>
              <a:ext uri="{FF2B5EF4-FFF2-40B4-BE49-F238E27FC236}">
                <a16:creationId xmlns:a16="http://schemas.microsoft.com/office/drawing/2014/main" id="{77DB5D12-0E96-0347-8080-156AE9DD0D8E}"/>
              </a:ext>
            </a:extLst>
          </p:cNvPr>
          <p:cNvSpPr txBox="1">
            <a:spLocks noChangeArrowheads="1"/>
          </p:cNvSpPr>
          <p:nvPr/>
        </p:nvSpPr>
        <p:spPr bwMode="auto">
          <a:xfrm>
            <a:off x="4042612" y="4033757"/>
            <a:ext cx="1397000"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Smart Energy management</a:t>
            </a:r>
          </a:p>
        </p:txBody>
      </p:sp>
      <p:sp>
        <p:nvSpPr>
          <p:cNvPr id="151" name="Text Box 10">
            <a:extLst>
              <a:ext uri="{FF2B5EF4-FFF2-40B4-BE49-F238E27FC236}">
                <a16:creationId xmlns:a16="http://schemas.microsoft.com/office/drawing/2014/main" id="{ABD811D4-F86A-5846-98AD-967E65885FC0}"/>
              </a:ext>
            </a:extLst>
          </p:cNvPr>
          <p:cNvSpPr txBox="1">
            <a:spLocks noChangeArrowheads="1"/>
          </p:cNvSpPr>
          <p:nvPr/>
        </p:nvSpPr>
        <p:spPr bwMode="auto">
          <a:xfrm>
            <a:off x="4081466" y="4548694"/>
            <a:ext cx="1397000"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Wellness monitoring</a:t>
            </a:r>
          </a:p>
        </p:txBody>
      </p:sp>
      <p:sp>
        <p:nvSpPr>
          <p:cNvPr id="152" name="Text Box 10">
            <a:extLst>
              <a:ext uri="{FF2B5EF4-FFF2-40B4-BE49-F238E27FC236}">
                <a16:creationId xmlns:a16="http://schemas.microsoft.com/office/drawing/2014/main" id="{C9E383AD-3CAC-524A-8AEA-5B4EE9B4A618}"/>
              </a:ext>
            </a:extLst>
          </p:cNvPr>
          <p:cNvSpPr txBox="1">
            <a:spLocks noChangeArrowheads="1"/>
          </p:cNvSpPr>
          <p:nvPr/>
        </p:nvSpPr>
        <p:spPr bwMode="auto">
          <a:xfrm>
            <a:off x="4081243" y="4808343"/>
            <a:ext cx="1397000"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Home surveillance</a:t>
            </a:r>
          </a:p>
        </p:txBody>
      </p:sp>
      <p:sp>
        <p:nvSpPr>
          <p:cNvPr id="153" name="TextBox 152">
            <a:extLst>
              <a:ext uri="{FF2B5EF4-FFF2-40B4-BE49-F238E27FC236}">
                <a16:creationId xmlns:a16="http://schemas.microsoft.com/office/drawing/2014/main" id="{7AB015B6-C208-4243-B5C9-1626A651F54A}"/>
              </a:ext>
            </a:extLst>
          </p:cNvPr>
          <p:cNvSpPr txBox="1"/>
          <p:nvPr/>
        </p:nvSpPr>
        <p:spPr>
          <a:xfrm>
            <a:off x="8218668" y="2122473"/>
            <a:ext cx="2671583" cy="707694"/>
          </a:xfrm>
          <a:prstGeom prst="rect">
            <a:avLst/>
          </a:prstGeom>
          <a:noFill/>
        </p:spPr>
        <p:txBody>
          <a:bodyPr wrap="square" rtlCol="0">
            <a:spAutoFit/>
          </a:bodyPr>
          <a:lstStyle/>
          <a:p>
            <a:r>
              <a:rPr lang="en-US" sz="1333" i="1" dirty="0">
                <a:solidFill>
                  <a:srgbClr val="282828"/>
                </a:solidFill>
                <a:latin typeface="Myriad Pro"/>
                <a:ea typeface="ＭＳ Ｐゴシック" pitchFamily="-65" charset="-128"/>
                <a:cs typeface="Myriad Pro"/>
              </a:rPr>
              <a:t>Lack of device interoperability and data sharing capabilities inhibits more complex interactions</a:t>
            </a:r>
          </a:p>
        </p:txBody>
      </p:sp>
      <p:sp>
        <p:nvSpPr>
          <p:cNvPr id="154" name="Right Brace 153">
            <a:extLst>
              <a:ext uri="{FF2B5EF4-FFF2-40B4-BE49-F238E27FC236}">
                <a16:creationId xmlns:a16="http://schemas.microsoft.com/office/drawing/2014/main" id="{141626F5-F94E-AD43-A468-BC4B13DA8AE2}"/>
              </a:ext>
            </a:extLst>
          </p:cNvPr>
          <p:cNvSpPr/>
          <p:nvPr/>
        </p:nvSpPr>
        <p:spPr bwMode="auto">
          <a:xfrm>
            <a:off x="7588250" y="1809577"/>
            <a:ext cx="705297" cy="1658193"/>
          </a:xfrm>
          <a:prstGeom prst="rightBrace">
            <a:avLst>
              <a:gd name="adj1" fmla="val 22708"/>
              <a:gd name="adj2" fmla="val 17447"/>
            </a:avLst>
          </a:prstGeom>
          <a:solidFill>
            <a:srgbClr val="3B8AC9">
              <a:lumMod val="20000"/>
              <a:lumOff val="80000"/>
            </a:srgb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55" name="Text Box 10">
            <a:extLst>
              <a:ext uri="{FF2B5EF4-FFF2-40B4-BE49-F238E27FC236}">
                <a16:creationId xmlns:a16="http://schemas.microsoft.com/office/drawing/2014/main" id="{99899726-A243-D848-A3A1-29B4FCF02271}"/>
              </a:ext>
            </a:extLst>
          </p:cNvPr>
          <p:cNvSpPr txBox="1">
            <a:spLocks noChangeArrowheads="1"/>
          </p:cNvSpPr>
          <p:nvPr/>
        </p:nvSpPr>
        <p:spPr bwMode="auto">
          <a:xfrm>
            <a:off x="6692149" y="3038944"/>
            <a:ext cx="1565953"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Smart home data management and central data storage</a:t>
            </a:r>
          </a:p>
        </p:txBody>
      </p:sp>
      <p:sp>
        <p:nvSpPr>
          <p:cNvPr id="156" name="Oval 155">
            <a:extLst>
              <a:ext uri="{FF2B5EF4-FFF2-40B4-BE49-F238E27FC236}">
                <a16:creationId xmlns:a16="http://schemas.microsoft.com/office/drawing/2014/main" id="{34C55B16-6790-6346-82BE-54CC1838D485}"/>
              </a:ext>
            </a:extLst>
          </p:cNvPr>
          <p:cNvSpPr/>
          <p:nvPr/>
        </p:nvSpPr>
        <p:spPr bwMode="auto">
          <a:xfrm>
            <a:off x="6406956" y="3073129"/>
            <a:ext cx="190500" cy="190500"/>
          </a:xfrm>
          <a:prstGeom prst="ellipse">
            <a:avLst/>
          </a:prstGeom>
          <a:solidFill>
            <a:srgbClr val="11818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57" name="Text Box 10">
            <a:extLst>
              <a:ext uri="{FF2B5EF4-FFF2-40B4-BE49-F238E27FC236}">
                <a16:creationId xmlns:a16="http://schemas.microsoft.com/office/drawing/2014/main" id="{51E77C8F-1407-7B4E-9418-1DEBF256FA75}"/>
              </a:ext>
            </a:extLst>
          </p:cNvPr>
          <p:cNvSpPr txBox="1">
            <a:spLocks noChangeArrowheads="1"/>
          </p:cNvSpPr>
          <p:nvPr/>
        </p:nvSpPr>
        <p:spPr bwMode="auto">
          <a:xfrm>
            <a:off x="6494653" y="2646513"/>
            <a:ext cx="1332904"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Person-specific routines / environment preferences</a:t>
            </a:r>
          </a:p>
        </p:txBody>
      </p:sp>
      <p:sp>
        <p:nvSpPr>
          <p:cNvPr id="158" name="Oval 157">
            <a:extLst>
              <a:ext uri="{FF2B5EF4-FFF2-40B4-BE49-F238E27FC236}">
                <a16:creationId xmlns:a16="http://schemas.microsoft.com/office/drawing/2014/main" id="{9DA07A73-8787-7842-99B3-C180B5CFC89E}"/>
              </a:ext>
            </a:extLst>
          </p:cNvPr>
          <p:cNvSpPr/>
          <p:nvPr/>
        </p:nvSpPr>
        <p:spPr bwMode="auto">
          <a:xfrm>
            <a:off x="6286259" y="2691254"/>
            <a:ext cx="190500" cy="190500"/>
          </a:xfrm>
          <a:prstGeom prst="ellipse">
            <a:avLst/>
          </a:prstGeom>
          <a:solidFill>
            <a:srgbClr val="11818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59" name="Oval 158">
            <a:extLst>
              <a:ext uri="{FF2B5EF4-FFF2-40B4-BE49-F238E27FC236}">
                <a16:creationId xmlns:a16="http://schemas.microsoft.com/office/drawing/2014/main" id="{B07710C8-DEF0-7642-8F96-871D16361A7E}"/>
              </a:ext>
            </a:extLst>
          </p:cNvPr>
          <p:cNvSpPr/>
          <p:nvPr/>
        </p:nvSpPr>
        <p:spPr bwMode="auto">
          <a:xfrm>
            <a:off x="9186942" y="4940665"/>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60" name="Oval 159">
            <a:extLst>
              <a:ext uri="{FF2B5EF4-FFF2-40B4-BE49-F238E27FC236}">
                <a16:creationId xmlns:a16="http://schemas.microsoft.com/office/drawing/2014/main" id="{0283B298-2C9D-6749-889C-FB58DAFC3DCA}"/>
              </a:ext>
            </a:extLst>
          </p:cNvPr>
          <p:cNvSpPr/>
          <p:nvPr/>
        </p:nvSpPr>
        <p:spPr bwMode="auto">
          <a:xfrm>
            <a:off x="9184989" y="5199688"/>
            <a:ext cx="190500" cy="190500"/>
          </a:xfrm>
          <a:prstGeom prst="ellipse">
            <a:avLst/>
          </a:prstGeom>
          <a:solidFill>
            <a:srgbClr val="11818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61" name="Text Box 10">
            <a:extLst>
              <a:ext uri="{FF2B5EF4-FFF2-40B4-BE49-F238E27FC236}">
                <a16:creationId xmlns:a16="http://schemas.microsoft.com/office/drawing/2014/main" id="{E93AF015-75F6-B345-B8C9-0500DC7490BF}"/>
              </a:ext>
            </a:extLst>
          </p:cNvPr>
          <p:cNvSpPr txBox="1">
            <a:spLocks noChangeArrowheads="1"/>
          </p:cNvSpPr>
          <p:nvPr/>
        </p:nvSpPr>
        <p:spPr bwMode="auto">
          <a:xfrm>
            <a:off x="9426076" y="4963013"/>
            <a:ext cx="2095838"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a:solidFill>
                  <a:srgbClr val="282828"/>
                </a:solidFill>
                <a:ea typeface="ＭＳ Ｐゴシック" pitchFamily="-65" charset="-128"/>
              </a:rPr>
              <a:t>Current Use Cases</a:t>
            </a:r>
            <a:endParaRPr lang="en-US" sz="917" dirty="0">
              <a:solidFill>
                <a:srgbClr val="282828"/>
              </a:solidFill>
              <a:ea typeface="ＭＳ Ｐゴシック" pitchFamily="-65" charset="-128"/>
            </a:endParaRPr>
          </a:p>
        </p:txBody>
      </p:sp>
      <p:sp>
        <p:nvSpPr>
          <p:cNvPr id="162" name="Text Box 10">
            <a:extLst>
              <a:ext uri="{FF2B5EF4-FFF2-40B4-BE49-F238E27FC236}">
                <a16:creationId xmlns:a16="http://schemas.microsoft.com/office/drawing/2014/main" id="{71685CD5-506D-7D45-8E91-8CF6AE94BEED}"/>
              </a:ext>
            </a:extLst>
          </p:cNvPr>
          <p:cNvSpPr txBox="1">
            <a:spLocks noChangeArrowheads="1"/>
          </p:cNvSpPr>
          <p:nvPr/>
        </p:nvSpPr>
        <p:spPr bwMode="auto">
          <a:xfrm>
            <a:off x="9426075" y="5222661"/>
            <a:ext cx="2095838"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Potential Future Use Cases</a:t>
            </a:r>
          </a:p>
        </p:txBody>
      </p:sp>
      <p:sp>
        <p:nvSpPr>
          <p:cNvPr id="163" name="Rectangle 162">
            <a:extLst>
              <a:ext uri="{FF2B5EF4-FFF2-40B4-BE49-F238E27FC236}">
                <a16:creationId xmlns:a16="http://schemas.microsoft.com/office/drawing/2014/main" id="{C4AB018F-FC9F-8A4F-9B12-A6B1F6FFBB59}"/>
              </a:ext>
            </a:extLst>
          </p:cNvPr>
          <p:cNvSpPr/>
          <p:nvPr/>
        </p:nvSpPr>
        <p:spPr bwMode="auto">
          <a:xfrm>
            <a:off x="9028680" y="4847706"/>
            <a:ext cx="1775832" cy="611269"/>
          </a:xfrm>
          <a:prstGeom prst="rect">
            <a:avLst/>
          </a:prstGeom>
          <a:noFill/>
          <a:ln w="9525" cap="flat" cmpd="sng" algn="ctr">
            <a:solidFill>
              <a:srgbClr val="BFBFBF"/>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cxnSp>
        <p:nvCxnSpPr>
          <p:cNvPr id="164" name="Straight Connector 163">
            <a:extLst>
              <a:ext uri="{FF2B5EF4-FFF2-40B4-BE49-F238E27FC236}">
                <a16:creationId xmlns:a16="http://schemas.microsoft.com/office/drawing/2014/main" id="{DF0E35E0-A2F9-544E-84C5-73342984A33E}"/>
              </a:ext>
            </a:extLst>
          </p:cNvPr>
          <p:cNvCxnSpPr/>
          <p:nvPr/>
        </p:nvCxnSpPr>
        <p:spPr bwMode="auto">
          <a:xfrm>
            <a:off x="8181740" y="2094788"/>
            <a:ext cx="2708511" cy="0"/>
          </a:xfrm>
          <a:prstGeom prst="line">
            <a:avLst/>
          </a:prstGeom>
          <a:solidFill>
            <a:srgbClr val="BFBFBF"/>
          </a:solidFill>
          <a:ln w="19050" cap="flat" cmpd="sng" algn="ctr">
            <a:solidFill>
              <a:srgbClr val="3B8AC9">
                <a:lumMod val="20000"/>
                <a:lumOff val="80000"/>
              </a:srgbClr>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25A03FCB-7434-5744-91A4-E551C54FEA4A}"/>
              </a:ext>
            </a:extLst>
          </p:cNvPr>
          <p:cNvCxnSpPr/>
          <p:nvPr/>
        </p:nvCxnSpPr>
        <p:spPr bwMode="auto">
          <a:xfrm>
            <a:off x="10890250" y="2094788"/>
            <a:ext cx="0" cy="735363"/>
          </a:xfrm>
          <a:prstGeom prst="line">
            <a:avLst/>
          </a:prstGeom>
          <a:solidFill>
            <a:srgbClr val="BFBFBF"/>
          </a:solidFill>
          <a:ln w="19050" cap="flat" cmpd="sng" algn="ctr">
            <a:solidFill>
              <a:srgbClr val="3B8AC9">
                <a:lumMod val="20000"/>
                <a:lumOff val="80000"/>
              </a:srgbClr>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868A8D02-82B1-8C4D-9781-97A34F550DE2}"/>
              </a:ext>
            </a:extLst>
          </p:cNvPr>
          <p:cNvCxnSpPr/>
          <p:nvPr/>
        </p:nvCxnSpPr>
        <p:spPr bwMode="auto">
          <a:xfrm>
            <a:off x="8181740" y="2830150"/>
            <a:ext cx="2708511" cy="0"/>
          </a:xfrm>
          <a:prstGeom prst="line">
            <a:avLst/>
          </a:prstGeom>
          <a:solidFill>
            <a:srgbClr val="BFBFBF"/>
          </a:solidFill>
          <a:ln w="19050" cap="flat" cmpd="sng" algn="ctr">
            <a:solidFill>
              <a:srgbClr val="3B8AC9">
                <a:lumMod val="20000"/>
                <a:lumOff val="80000"/>
              </a:srgbClr>
            </a:solidFill>
            <a:prstDash val="solid"/>
            <a:round/>
            <a:headEnd type="none" w="med" len="med"/>
            <a:tailEnd type="none" w="med" len="med"/>
          </a:ln>
          <a:effectLst/>
        </p:spPr>
      </p:cxnSp>
      <p:sp>
        <p:nvSpPr>
          <p:cNvPr id="167" name="Text Box 10">
            <a:extLst>
              <a:ext uri="{FF2B5EF4-FFF2-40B4-BE49-F238E27FC236}">
                <a16:creationId xmlns:a16="http://schemas.microsoft.com/office/drawing/2014/main" id="{A65B88A8-9E17-5149-B7E7-468E5C5639AF}"/>
              </a:ext>
            </a:extLst>
          </p:cNvPr>
          <p:cNvSpPr txBox="1">
            <a:spLocks noChangeArrowheads="1"/>
          </p:cNvSpPr>
          <p:nvPr/>
        </p:nvSpPr>
        <p:spPr bwMode="auto">
          <a:xfrm>
            <a:off x="5602601" y="2290487"/>
            <a:ext cx="1332904" cy="141129"/>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Fall and accident detection</a:t>
            </a:r>
          </a:p>
        </p:txBody>
      </p:sp>
      <p:sp>
        <p:nvSpPr>
          <p:cNvPr id="168" name="Oval 167">
            <a:extLst>
              <a:ext uri="{FF2B5EF4-FFF2-40B4-BE49-F238E27FC236}">
                <a16:creationId xmlns:a16="http://schemas.microsoft.com/office/drawing/2014/main" id="{83A79232-97DA-DA4B-AD4E-7FABEE2E70A7}"/>
              </a:ext>
            </a:extLst>
          </p:cNvPr>
          <p:cNvSpPr/>
          <p:nvPr/>
        </p:nvSpPr>
        <p:spPr bwMode="auto">
          <a:xfrm>
            <a:off x="5385634" y="2267523"/>
            <a:ext cx="190500" cy="190500"/>
          </a:xfrm>
          <a:prstGeom prst="ellipse">
            <a:avLst/>
          </a:prstGeom>
          <a:solidFill>
            <a:srgbClr val="11818C"/>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69" name="Oval 168">
            <a:extLst>
              <a:ext uri="{FF2B5EF4-FFF2-40B4-BE49-F238E27FC236}">
                <a16:creationId xmlns:a16="http://schemas.microsoft.com/office/drawing/2014/main" id="{EEBBCFF8-29BC-634E-A5AD-17FD8B259083}"/>
              </a:ext>
            </a:extLst>
          </p:cNvPr>
          <p:cNvSpPr/>
          <p:nvPr/>
        </p:nvSpPr>
        <p:spPr bwMode="auto">
          <a:xfrm>
            <a:off x="5085519" y="3263768"/>
            <a:ext cx="190500" cy="190500"/>
          </a:xfrm>
          <a:prstGeom prst="ellipse">
            <a:avLst/>
          </a:prstGeom>
          <a:solidFill>
            <a:srgbClr val="1544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defRPr/>
            </a:pPr>
            <a:endParaRPr lang="en-US" sz="1500" kern="0">
              <a:solidFill>
                <a:srgbClr val="282828"/>
              </a:solidFill>
              <a:latin typeface="Arial" pitchFamily="-65" charset="0"/>
              <a:ea typeface="ＭＳ Ｐゴシック" pitchFamily="-65" charset="-128"/>
              <a:cs typeface="ＭＳ Ｐゴシック" pitchFamily="-65" charset="-128"/>
            </a:endParaRPr>
          </a:p>
        </p:txBody>
      </p:sp>
      <p:sp>
        <p:nvSpPr>
          <p:cNvPr id="170" name="Text Box 10">
            <a:extLst>
              <a:ext uri="{FF2B5EF4-FFF2-40B4-BE49-F238E27FC236}">
                <a16:creationId xmlns:a16="http://schemas.microsoft.com/office/drawing/2014/main" id="{35E422E5-4B0C-B748-A3E9-8F641C5FDD97}"/>
              </a:ext>
            </a:extLst>
          </p:cNvPr>
          <p:cNvSpPr txBox="1">
            <a:spLocks noChangeArrowheads="1"/>
          </p:cNvSpPr>
          <p:nvPr/>
        </p:nvSpPr>
        <p:spPr bwMode="auto">
          <a:xfrm>
            <a:off x="5309311" y="3217955"/>
            <a:ext cx="960120" cy="282257"/>
          </a:xfrm>
          <a:prstGeom prst="rect">
            <a:avLst/>
          </a:prstGeom>
          <a:noFill/>
          <a:ln w="12700">
            <a:noFill/>
            <a:miter lim="800000"/>
            <a:headEnd/>
            <a:tailEnd/>
          </a:ln>
        </p:spPr>
        <p:txBody>
          <a:bodyPr wrap="square" lIns="0" tIns="0" rIns="0" bIns="0">
            <a:prstTxWarp prst="textNoShape">
              <a:avLst/>
            </a:prstTxWarp>
            <a:spAutoFit/>
          </a:bodyPr>
          <a:lstStyle>
            <a:defPPr>
              <a:defRPr lang="en-US"/>
            </a:defPPr>
            <a:lvl1pPr>
              <a:defRPr sz="1620">
                <a:latin typeface="Myriad Pro"/>
              </a:defRPr>
            </a:lvl1pPr>
          </a:lstStyle>
          <a:p>
            <a:r>
              <a:rPr lang="en-US" sz="917" dirty="0">
                <a:solidFill>
                  <a:srgbClr val="282828"/>
                </a:solidFill>
                <a:ea typeface="ＭＳ Ｐゴシック" pitchFamily="-65" charset="-128"/>
              </a:rPr>
              <a:t>Robotic</a:t>
            </a:r>
          </a:p>
          <a:p>
            <a:r>
              <a:rPr lang="en-US" sz="917" dirty="0">
                <a:solidFill>
                  <a:srgbClr val="282828"/>
                </a:solidFill>
                <a:ea typeface="ＭＳ Ｐゴシック" pitchFamily="-65" charset="-128"/>
              </a:rPr>
              <a:t>cleaning </a:t>
            </a:r>
          </a:p>
        </p:txBody>
      </p:sp>
      <p:sp>
        <p:nvSpPr>
          <p:cNvPr id="171" name="Title 1">
            <a:extLst>
              <a:ext uri="{FF2B5EF4-FFF2-40B4-BE49-F238E27FC236}">
                <a16:creationId xmlns:a16="http://schemas.microsoft.com/office/drawing/2014/main" id="{9C43C77F-5788-5844-A9FE-C01C03739995}"/>
              </a:ext>
            </a:extLst>
          </p:cNvPr>
          <p:cNvSpPr txBox="1">
            <a:spLocks/>
          </p:cNvSpPr>
          <p:nvPr/>
        </p:nvSpPr>
        <p:spPr>
          <a:xfrm>
            <a:off x="604518" y="822501"/>
            <a:ext cx="11363483" cy="330849"/>
          </a:xfrm>
          <a:prstGeom prst="rect">
            <a:avLst/>
          </a:prstGeom>
        </p:spPr>
        <p:txBody>
          <a:bodyPr/>
          <a:lstStyle>
            <a:lvl1pPr algn="l" defTabSz="2173011" rtl="0" eaLnBrk="0" fontAlgn="base" hangingPunct="0">
              <a:spcBef>
                <a:spcPct val="0"/>
              </a:spcBef>
              <a:spcAft>
                <a:spcPct val="0"/>
              </a:spcAft>
              <a:defRPr sz="5800" b="1">
                <a:solidFill>
                  <a:schemeClr val="bg1"/>
                </a:solidFill>
                <a:latin typeface="Myriad Pro"/>
                <a:ea typeface="+mj-ea"/>
                <a:cs typeface="+mj-cs"/>
              </a:defRPr>
            </a:lvl1pPr>
            <a:lvl2pPr algn="l" defTabSz="2173011" rtl="0" eaLnBrk="0" fontAlgn="base" hangingPunct="0">
              <a:spcBef>
                <a:spcPct val="0"/>
              </a:spcBef>
              <a:spcAft>
                <a:spcPct val="0"/>
              </a:spcAft>
              <a:defRPr sz="5300" b="1">
                <a:solidFill>
                  <a:srgbClr val="284989"/>
                </a:solidFill>
                <a:latin typeface="Arial" pitchFamily="-65" charset="0"/>
                <a:ea typeface="ＭＳ Ｐゴシック" pitchFamily="-65" charset="-128"/>
                <a:cs typeface="ＭＳ Ｐゴシック" pitchFamily="-65" charset="-128"/>
              </a:defRPr>
            </a:lvl2pPr>
            <a:lvl3pPr algn="l" defTabSz="2173011" rtl="0" eaLnBrk="0" fontAlgn="base" hangingPunct="0">
              <a:spcBef>
                <a:spcPct val="0"/>
              </a:spcBef>
              <a:spcAft>
                <a:spcPct val="0"/>
              </a:spcAft>
              <a:defRPr sz="5300" b="1">
                <a:solidFill>
                  <a:srgbClr val="284989"/>
                </a:solidFill>
                <a:latin typeface="Arial" pitchFamily="-65" charset="0"/>
                <a:ea typeface="ＭＳ Ｐゴシック" pitchFamily="-65" charset="-128"/>
                <a:cs typeface="ＭＳ Ｐゴシック" pitchFamily="-65" charset="-128"/>
              </a:defRPr>
            </a:lvl3pPr>
            <a:lvl4pPr algn="l" defTabSz="2173011" rtl="0" eaLnBrk="0" fontAlgn="base" hangingPunct="0">
              <a:spcBef>
                <a:spcPct val="0"/>
              </a:spcBef>
              <a:spcAft>
                <a:spcPct val="0"/>
              </a:spcAft>
              <a:defRPr sz="5300" b="1">
                <a:solidFill>
                  <a:srgbClr val="284989"/>
                </a:solidFill>
                <a:latin typeface="Arial" pitchFamily="-65" charset="0"/>
                <a:ea typeface="ＭＳ Ｐゴシック" pitchFamily="-65" charset="-128"/>
                <a:cs typeface="ＭＳ Ｐゴシック" pitchFamily="-65" charset="-128"/>
              </a:defRPr>
            </a:lvl4pPr>
            <a:lvl5pPr algn="l" defTabSz="2173011" rtl="0" eaLnBrk="0" fontAlgn="base" hangingPunct="0">
              <a:spcBef>
                <a:spcPct val="0"/>
              </a:spcBef>
              <a:spcAft>
                <a:spcPct val="0"/>
              </a:spcAft>
              <a:defRPr sz="5300" b="1">
                <a:solidFill>
                  <a:srgbClr val="284989"/>
                </a:solidFill>
                <a:latin typeface="Arial" pitchFamily="-65" charset="0"/>
                <a:ea typeface="ＭＳ Ｐゴシック" pitchFamily="-65" charset="-128"/>
                <a:cs typeface="ＭＳ Ｐゴシック" pitchFamily="-65" charset="-128"/>
              </a:defRPr>
            </a:lvl5pPr>
            <a:lvl6pPr marL="731109" algn="l" defTabSz="2173011" rtl="0" fontAlgn="base">
              <a:spcBef>
                <a:spcPct val="0"/>
              </a:spcBef>
              <a:spcAft>
                <a:spcPct val="0"/>
              </a:spcAft>
              <a:defRPr sz="5300" b="1">
                <a:solidFill>
                  <a:srgbClr val="284989"/>
                </a:solidFill>
                <a:latin typeface="Verdana" pitchFamily="-65" charset="0"/>
                <a:ea typeface="ＭＳ Ｐゴシック" pitchFamily="-65" charset="-128"/>
                <a:cs typeface="ＭＳ Ｐゴシック" pitchFamily="-65" charset="-128"/>
              </a:defRPr>
            </a:lvl6pPr>
            <a:lvl7pPr marL="1462217" algn="l" defTabSz="2173011" rtl="0" fontAlgn="base">
              <a:spcBef>
                <a:spcPct val="0"/>
              </a:spcBef>
              <a:spcAft>
                <a:spcPct val="0"/>
              </a:spcAft>
              <a:defRPr sz="5300" b="1">
                <a:solidFill>
                  <a:srgbClr val="284989"/>
                </a:solidFill>
                <a:latin typeface="Verdana" pitchFamily="-65" charset="0"/>
                <a:ea typeface="ＭＳ Ｐゴシック" pitchFamily="-65" charset="-128"/>
                <a:cs typeface="ＭＳ Ｐゴシック" pitchFamily="-65" charset="-128"/>
              </a:defRPr>
            </a:lvl7pPr>
            <a:lvl8pPr marL="2193328" algn="l" defTabSz="2173011" rtl="0" fontAlgn="base">
              <a:spcBef>
                <a:spcPct val="0"/>
              </a:spcBef>
              <a:spcAft>
                <a:spcPct val="0"/>
              </a:spcAft>
              <a:defRPr sz="5300" b="1">
                <a:solidFill>
                  <a:srgbClr val="284989"/>
                </a:solidFill>
                <a:latin typeface="Verdana" pitchFamily="-65" charset="0"/>
                <a:ea typeface="ＭＳ Ｐゴシック" pitchFamily="-65" charset="-128"/>
                <a:cs typeface="ＭＳ Ｐゴシック" pitchFamily="-65" charset="-128"/>
              </a:defRPr>
            </a:lvl8pPr>
            <a:lvl9pPr marL="2924436" algn="l" defTabSz="2173011" rtl="0" fontAlgn="base">
              <a:spcBef>
                <a:spcPct val="0"/>
              </a:spcBef>
              <a:spcAft>
                <a:spcPct val="0"/>
              </a:spcAft>
              <a:defRPr sz="5300" b="1">
                <a:solidFill>
                  <a:srgbClr val="284989"/>
                </a:solidFill>
                <a:latin typeface="Verdana" pitchFamily="-65" charset="0"/>
                <a:ea typeface="ＭＳ Ｐゴシック" pitchFamily="-65" charset="-128"/>
                <a:cs typeface="ＭＳ Ｐゴシック" pitchFamily="-65" charset="-128"/>
              </a:defRPr>
            </a:lvl9pPr>
          </a:lstStyle>
          <a:p>
            <a:pPr>
              <a:lnSpc>
                <a:spcPts val="2993"/>
              </a:lnSpc>
            </a:pPr>
            <a:endParaRPr lang="en-US" sz="3000" b="0" dirty="0">
              <a:solidFill>
                <a:schemeClr val="tx1"/>
              </a:solidFill>
              <a:latin typeface="Helvetica Neue Light" charset="0"/>
              <a:ea typeface="Helvetica Neue Light" charset="0"/>
              <a:cs typeface="Helvetica Neue Light" charset="0"/>
            </a:endParaRPr>
          </a:p>
        </p:txBody>
      </p:sp>
      <p:sp>
        <p:nvSpPr>
          <p:cNvPr id="59" name="Slide Number Placeholder 1">
            <a:extLst>
              <a:ext uri="{FF2B5EF4-FFF2-40B4-BE49-F238E27FC236}">
                <a16:creationId xmlns:a16="http://schemas.microsoft.com/office/drawing/2014/main" id="{A42AD237-5C5C-4E6B-8BB4-043AC31C97FC}"/>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6</a:t>
            </a:fld>
            <a:endParaRPr lang="en-US" sz="1200" dirty="0"/>
          </a:p>
        </p:txBody>
      </p:sp>
    </p:spTree>
    <p:extLst>
      <p:ext uri="{BB962C8B-B14F-4D97-AF65-F5344CB8AC3E}">
        <p14:creationId xmlns:p14="http://schemas.microsoft.com/office/powerpoint/2010/main" val="315209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72DDC6-8DD4-4D48-9810-B3A46C7149A4}"/>
              </a:ext>
            </a:extLst>
          </p:cNvPr>
          <p:cNvSpPr>
            <a:spLocks noGrp="1"/>
          </p:cNvSpPr>
          <p:nvPr>
            <p:ph type="title"/>
          </p:nvPr>
        </p:nvSpPr>
        <p:spPr>
          <a:xfrm>
            <a:off x="838200" y="365125"/>
            <a:ext cx="8900604" cy="447675"/>
          </a:xfrm>
        </p:spPr>
        <p:txBody>
          <a:bodyPr/>
          <a:lstStyle/>
          <a:p>
            <a:r>
              <a:rPr lang="en-US" dirty="0"/>
              <a:t>Connected Home Roadmap Summary (2019)</a:t>
            </a:r>
          </a:p>
        </p:txBody>
      </p:sp>
      <p:pic>
        <p:nvPicPr>
          <p:cNvPr id="7" name="Picture 6">
            <a:extLst>
              <a:ext uri="{FF2B5EF4-FFF2-40B4-BE49-F238E27FC236}">
                <a16:creationId xmlns:a16="http://schemas.microsoft.com/office/drawing/2014/main" id="{0CAE52DA-4369-ED4B-BD53-D8B9BD00A2EA}"/>
              </a:ext>
            </a:extLst>
          </p:cNvPr>
          <p:cNvPicPr>
            <a:picLocks noChangeAspect="1"/>
          </p:cNvPicPr>
          <p:nvPr/>
        </p:nvPicPr>
        <p:blipFill>
          <a:blip r:embed="rId2"/>
          <a:stretch>
            <a:fillRect/>
          </a:stretch>
        </p:blipFill>
        <p:spPr>
          <a:xfrm>
            <a:off x="900604" y="1000947"/>
            <a:ext cx="8030332" cy="4803856"/>
          </a:xfrm>
          <a:prstGeom prst="rect">
            <a:avLst/>
          </a:prstGeom>
        </p:spPr>
      </p:pic>
      <p:sp>
        <p:nvSpPr>
          <p:cNvPr id="4" name="Slide Number Placeholder 1">
            <a:extLst>
              <a:ext uri="{FF2B5EF4-FFF2-40B4-BE49-F238E27FC236}">
                <a16:creationId xmlns:a16="http://schemas.microsoft.com/office/drawing/2014/main" id="{C6458C78-F484-40C3-BA4E-0F6569C58C35}"/>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7</a:t>
            </a:fld>
            <a:endParaRPr lang="en-US" sz="1200" dirty="0"/>
          </a:p>
        </p:txBody>
      </p:sp>
    </p:spTree>
    <p:extLst>
      <p:ext uri="{BB962C8B-B14F-4D97-AF65-F5344CB8AC3E}">
        <p14:creationId xmlns:p14="http://schemas.microsoft.com/office/powerpoint/2010/main" val="300421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C72ACA-41C7-F647-B2F3-E146346084EE}"/>
              </a:ext>
            </a:extLst>
          </p:cNvPr>
          <p:cNvSpPr>
            <a:spLocks noGrp="1"/>
          </p:cNvSpPr>
          <p:nvPr>
            <p:ph type="title"/>
          </p:nvPr>
        </p:nvSpPr>
        <p:spPr>
          <a:xfrm>
            <a:off x="609600" y="78744"/>
            <a:ext cx="7806431" cy="381000"/>
          </a:xfrm>
        </p:spPr>
        <p:txBody>
          <a:bodyPr/>
          <a:lstStyle/>
          <a:p>
            <a:r>
              <a:rPr lang="en-US" dirty="0"/>
              <a:t>Device Ecosystems And Interoperability Are Paramount</a:t>
            </a:r>
            <a:br>
              <a:rPr lang="en-US" dirty="0"/>
            </a:br>
            <a:endParaRPr lang="en-US" dirty="0"/>
          </a:p>
        </p:txBody>
      </p:sp>
      <p:sp>
        <p:nvSpPr>
          <p:cNvPr id="4" name="Text Placeholder 3">
            <a:extLst>
              <a:ext uri="{FF2B5EF4-FFF2-40B4-BE49-F238E27FC236}">
                <a16:creationId xmlns:a16="http://schemas.microsoft.com/office/drawing/2014/main" id="{DE1CBF38-A017-E84D-B0A7-6438EEFC486A}"/>
              </a:ext>
            </a:extLst>
          </p:cNvPr>
          <p:cNvSpPr>
            <a:spLocks noGrp="1"/>
          </p:cNvSpPr>
          <p:nvPr>
            <p:ph type="body" sz="quarter" idx="10"/>
          </p:nvPr>
        </p:nvSpPr>
        <p:spPr>
          <a:xfrm>
            <a:off x="609600" y="1060450"/>
            <a:ext cx="10985502" cy="400050"/>
          </a:xfrm>
        </p:spPr>
        <p:txBody>
          <a:bodyPr>
            <a:normAutofit fontScale="92500"/>
          </a:bodyPr>
          <a:lstStyle/>
          <a:p>
            <a:r>
              <a:rPr lang="en-US" dirty="0">
                <a:latin typeface="Myriad Pro" charset="0"/>
                <a:ea typeface="Myriad Pro" charset="0"/>
                <a:cs typeface="Myriad Pro" charset="0"/>
              </a:rPr>
              <a:t>Future connected home services and values will be increasingly dependent on device interoperability and vendor partnerships</a:t>
            </a:r>
          </a:p>
          <a:p>
            <a:endParaRPr lang="en-US" dirty="0"/>
          </a:p>
        </p:txBody>
      </p:sp>
      <p:pic>
        <p:nvPicPr>
          <p:cNvPr id="6" name="Content Placeholder 5">
            <a:extLst>
              <a:ext uri="{FF2B5EF4-FFF2-40B4-BE49-F238E27FC236}">
                <a16:creationId xmlns:a16="http://schemas.microsoft.com/office/drawing/2014/main" id="{EDB91950-5878-734C-B14B-74745EBE4CC4}"/>
              </a:ext>
            </a:extLst>
          </p:cNvPr>
          <p:cNvPicPr>
            <a:picLocks noGrp="1" noChangeAspect="1"/>
          </p:cNvPicPr>
          <p:nvPr>
            <p:ph idx="4294967295"/>
          </p:nvPr>
        </p:nvPicPr>
        <p:blipFill>
          <a:blip r:embed="rId2" cstate="hqprint">
            <a:extLst>
              <a:ext uri="{28A0092B-C50C-407E-A947-70E740481C1C}">
                <a14:useLocalDpi xmlns:a14="http://schemas.microsoft.com/office/drawing/2010/main"/>
              </a:ext>
            </a:extLst>
          </a:blip>
          <a:stretch>
            <a:fillRect/>
          </a:stretch>
        </p:blipFill>
        <p:spPr>
          <a:xfrm>
            <a:off x="5402779" y="1260893"/>
            <a:ext cx="5586799" cy="4786829"/>
          </a:xfrm>
        </p:spPr>
      </p:pic>
      <p:sp>
        <p:nvSpPr>
          <p:cNvPr id="10" name="TextBox 9">
            <a:extLst>
              <a:ext uri="{FF2B5EF4-FFF2-40B4-BE49-F238E27FC236}">
                <a16:creationId xmlns:a16="http://schemas.microsoft.com/office/drawing/2014/main" id="{D42B0321-FA4F-0C48-A560-A7AC40D23C1C}"/>
              </a:ext>
            </a:extLst>
          </p:cNvPr>
          <p:cNvSpPr txBox="1"/>
          <p:nvPr/>
        </p:nvSpPr>
        <p:spPr>
          <a:xfrm>
            <a:off x="703552" y="1616076"/>
            <a:ext cx="3526972" cy="4278094"/>
          </a:xfrm>
          <a:prstGeom prst="rect">
            <a:avLst/>
          </a:prstGeom>
          <a:noFill/>
        </p:spPr>
        <p:txBody>
          <a:bodyPr wrap="square" rtlCol="0">
            <a:spAutoFit/>
          </a:bodyPr>
          <a:lstStyle/>
          <a:p>
            <a:pPr marL="238115" indent="-238115">
              <a:buFont typeface="Arial" panose="020B0604020202020204" pitchFamily="34" charset="0"/>
              <a:buChar char="•"/>
            </a:pPr>
            <a:r>
              <a:rPr lang="en-US" sz="1600" dirty="0">
                <a:latin typeface="Myriad Pro"/>
                <a:cs typeface="Myriad Pro"/>
              </a:rPr>
              <a:t>Home hubs are acting as an entry portal to other connected devices</a:t>
            </a:r>
          </a:p>
          <a:p>
            <a:pPr marL="238115" indent="-238115">
              <a:buFont typeface="Arial" panose="020B0604020202020204" pitchFamily="34" charset="0"/>
              <a:buChar char="•"/>
            </a:pPr>
            <a:endParaRPr lang="en-US" sz="1600" dirty="0">
              <a:latin typeface="Myriad Pro"/>
              <a:cs typeface="Myriad Pro"/>
            </a:endParaRPr>
          </a:p>
          <a:p>
            <a:pPr marL="238115" indent="-238115">
              <a:buFont typeface="Arial" panose="020B0604020202020204" pitchFamily="34" charset="0"/>
              <a:buChar char="•"/>
            </a:pPr>
            <a:r>
              <a:rPr lang="en-US" sz="1600" dirty="0">
                <a:latin typeface="Myriad Pro"/>
                <a:cs typeface="Myriad Pro"/>
              </a:rPr>
              <a:t>As a result, it requires device to leverage connectivity that will allow for interoperability</a:t>
            </a:r>
          </a:p>
          <a:p>
            <a:pPr marL="238115" indent="-238115">
              <a:buFont typeface="Arial" panose="020B0604020202020204" pitchFamily="34" charset="0"/>
              <a:buChar char="•"/>
            </a:pPr>
            <a:endParaRPr lang="en-US" sz="1600" dirty="0">
              <a:latin typeface="Myriad Pro"/>
              <a:cs typeface="Myriad Pro"/>
            </a:endParaRPr>
          </a:p>
          <a:p>
            <a:pPr marL="238115" indent="-238115">
              <a:buFont typeface="Arial" panose="020B0604020202020204" pitchFamily="34" charset="0"/>
              <a:buChar char="•"/>
            </a:pPr>
            <a:r>
              <a:rPr lang="en-US" sz="1600" dirty="0">
                <a:latin typeface="Myriad Pro"/>
                <a:cs typeface="Myriad Pro"/>
              </a:rPr>
              <a:t>Diverse entrants including service providers, technology innovators, and traditional product manufacturers are taking claim in the space</a:t>
            </a:r>
          </a:p>
          <a:p>
            <a:pPr marL="238115" indent="-238115">
              <a:buFont typeface="Arial" panose="020B0604020202020204" pitchFamily="34" charset="0"/>
              <a:buChar char="•"/>
            </a:pPr>
            <a:endParaRPr lang="en-US" sz="1600" dirty="0">
              <a:latin typeface="Myriad Pro"/>
              <a:cs typeface="Myriad Pro"/>
            </a:endParaRPr>
          </a:p>
          <a:p>
            <a:pPr marL="238115" indent="-238115">
              <a:buFont typeface="Arial" panose="020B0604020202020204" pitchFamily="34" charset="0"/>
              <a:buChar char="•"/>
            </a:pPr>
            <a:r>
              <a:rPr lang="en-US" sz="1600" dirty="0">
                <a:latin typeface="Myriad Pro"/>
                <a:cs typeface="Myriad Pro"/>
              </a:rPr>
              <a:t>Product manufacturers must embrace peer devices and leverage partnerships</a:t>
            </a:r>
          </a:p>
          <a:p>
            <a:pPr marL="238115" indent="-238115">
              <a:buFont typeface="Arial" panose="020B0604020202020204" pitchFamily="34" charset="0"/>
              <a:buChar char="•"/>
            </a:pPr>
            <a:endParaRPr lang="en-US" sz="1600" dirty="0">
              <a:latin typeface="Myriad Pro"/>
              <a:cs typeface="Myriad Pro"/>
            </a:endParaRPr>
          </a:p>
          <a:p>
            <a:pPr marL="238115" indent="-238115">
              <a:buFont typeface="Arial" panose="020B0604020202020204" pitchFamily="34" charset="0"/>
              <a:buChar char="•"/>
            </a:pPr>
            <a:endParaRPr lang="en-US" sz="1600" dirty="0">
              <a:latin typeface="Myriad Pro"/>
              <a:cs typeface="Myriad Pro"/>
            </a:endParaRPr>
          </a:p>
        </p:txBody>
      </p:sp>
      <p:pic>
        <p:nvPicPr>
          <p:cNvPr id="2" name="Picture 1">
            <a:extLst>
              <a:ext uri="{FF2B5EF4-FFF2-40B4-BE49-F238E27FC236}">
                <a16:creationId xmlns:a16="http://schemas.microsoft.com/office/drawing/2014/main" id="{7137F467-55CA-0C4D-BAD9-4F1B310417F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033000" y="1855067"/>
            <a:ext cx="419403" cy="221444"/>
          </a:xfrm>
          <a:prstGeom prst="rect">
            <a:avLst/>
          </a:prstGeom>
        </p:spPr>
      </p:pic>
      <p:sp>
        <p:nvSpPr>
          <p:cNvPr id="7" name="Slide Number Placeholder 1">
            <a:extLst>
              <a:ext uri="{FF2B5EF4-FFF2-40B4-BE49-F238E27FC236}">
                <a16:creationId xmlns:a16="http://schemas.microsoft.com/office/drawing/2014/main" id="{C49E76AC-98B9-4406-A6B4-B9FFCE9F1C14}"/>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8</a:t>
            </a:fld>
            <a:endParaRPr lang="en-US" sz="1200" dirty="0"/>
          </a:p>
        </p:txBody>
      </p:sp>
    </p:spTree>
    <p:extLst>
      <p:ext uri="{BB962C8B-B14F-4D97-AF65-F5344CB8AC3E}">
        <p14:creationId xmlns:p14="http://schemas.microsoft.com/office/powerpoint/2010/main" val="285211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A8590D-77A3-454A-845C-654100DC643B}"/>
              </a:ext>
            </a:extLst>
          </p:cNvPr>
          <p:cNvSpPr>
            <a:spLocks noGrp="1"/>
          </p:cNvSpPr>
          <p:nvPr>
            <p:ph type="title"/>
          </p:nvPr>
        </p:nvSpPr>
        <p:spPr>
          <a:xfrm>
            <a:off x="838199" y="60322"/>
            <a:ext cx="9619696" cy="447675"/>
          </a:xfrm>
        </p:spPr>
        <p:txBody>
          <a:bodyPr/>
          <a:lstStyle/>
          <a:p>
            <a:r>
              <a:rPr lang="en-US" dirty="0"/>
              <a:t>Future Connected Home Ecosystem Architecture Evolution Towards Integration &amp; Coordination</a:t>
            </a:r>
          </a:p>
        </p:txBody>
      </p:sp>
      <p:pic>
        <p:nvPicPr>
          <p:cNvPr id="7" name="Picture 6">
            <a:extLst>
              <a:ext uri="{FF2B5EF4-FFF2-40B4-BE49-F238E27FC236}">
                <a16:creationId xmlns:a16="http://schemas.microsoft.com/office/drawing/2014/main" id="{0FEF068A-D1DE-7A44-8438-AC627956E891}"/>
              </a:ext>
            </a:extLst>
          </p:cNvPr>
          <p:cNvPicPr>
            <a:picLocks noChangeAspect="1"/>
          </p:cNvPicPr>
          <p:nvPr/>
        </p:nvPicPr>
        <p:blipFill>
          <a:blip r:embed="rId2"/>
          <a:stretch>
            <a:fillRect/>
          </a:stretch>
        </p:blipFill>
        <p:spPr>
          <a:xfrm>
            <a:off x="761999" y="1891803"/>
            <a:ext cx="10564602" cy="3115203"/>
          </a:xfrm>
          <a:prstGeom prst="rect">
            <a:avLst/>
          </a:prstGeom>
        </p:spPr>
      </p:pic>
      <p:sp>
        <p:nvSpPr>
          <p:cNvPr id="4" name="Slide Number Placeholder 1">
            <a:extLst>
              <a:ext uri="{FF2B5EF4-FFF2-40B4-BE49-F238E27FC236}">
                <a16:creationId xmlns:a16="http://schemas.microsoft.com/office/drawing/2014/main" id="{A3C0851F-BCE5-4AEF-A915-44E31E1D2ACB}"/>
              </a:ext>
            </a:extLst>
          </p:cNvPr>
          <p:cNvSpPr>
            <a:spLocks noGrp="1"/>
          </p:cNvSpPr>
          <p:nvPr>
            <p:ph type="sldNum" sz="quarter" idx="14"/>
          </p:nvPr>
        </p:nvSpPr>
        <p:spPr>
          <a:xfrm>
            <a:off x="833388" y="6356351"/>
            <a:ext cx="620027" cy="352458"/>
          </a:xfrm>
        </p:spPr>
        <p:txBody>
          <a:bodyPr/>
          <a:lstStyle/>
          <a:p>
            <a:fld id="{4658F449-AC56-C64A-8488-86A10DE691DA}" type="slidenum">
              <a:rPr lang="en-US" sz="1200" smtClean="0"/>
              <a:pPr/>
              <a:t>9</a:t>
            </a:fld>
            <a:endParaRPr lang="en-US" sz="1200" dirty="0"/>
          </a:p>
        </p:txBody>
      </p:sp>
    </p:spTree>
    <p:extLst>
      <p:ext uri="{BB962C8B-B14F-4D97-AF65-F5344CB8AC3E}">
        <p14:creationId xmlns:p14="http://schemas.microsoft.com/office/powerpoint/2010/main" val="2376822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KNZgAf_i02omFLt7w4t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KNZgAf_i02omFLt7w4tRQ"/>
</p:tagLst>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ABA 30th Template" id="{915BEC08-B4FF-D349-8630-CAA42A2A9150}" vid="{0BA65574-4E91-964F-BA71-EC34B9A601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2">
    <a:dk1>
      <a:srgbClr val="282828"/>
    </a:dk1>
    <a:lt1>
      <a:srgbClr val="FFFFFF"/>
    </a:lt1>
    <a:dk2>
      <a:srgbClr val="445060"/>
    </a:dk2>
    <a:lt2>
      <a:srgbClr val="D5D5D1"/>
    </a:lt2>
    <a:accent1>
      <a:srgbClr val="BFBFBF"/>
    </a:accent1>
    <a:accent2>
      <a:srgbClr val="3B8AC9"/>
    </a:accent2>
    <a:accent3>
      <a:srgbClr val="11818C"/>
    </a:accent3>
    <a:accent4>
      <a:srgbClr val="455061"/>
    </a:accent4>
    <a:accent5>
      <a:srgbClr val="EF372A"/>
    </a:accent5>
    <a:accent6>
      <a:srgbClr val="154486"/>
    </a:accent6>
    <a:hlink>
      <a:srgbClr val="1F5BB1"/>
    </a:hlink>
    <a:folHlink>
      <a:srgbClr val="BFBFBF"/>
    </a:folHlink>
  </a:clrScheme>
  <a:fontScheme name="Office 2">
    <a:majorFont>
      <a:latin typeface="Myriad Pr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yriad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CF665-3A98-4A4D-9B2E-11BC4E77D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A54F96-0609-48A4-ADB4-BE5D12E82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24283</TotalTime>
  <Words>3710</Words>
  <Application>Microsoft Office PowerPoint</Application>
  <PresentationFormat>Widescreen</PresentationFormat>
  <Paragraphs>468</Paragraphs>
  <Slides>30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Helvetica</vt:lpstr>
      <vt:lpstr>Helvetica Neue</vt:lpstr>
      <vt:lpstr>Helvetica Neue Light</vt:lpstr>
      <vt:lpstr>Montserrat</vt:lpstr>
      <vt:lpstr>Montserrat Light</vt:lpstr>
      <vt:lpstr>Myriad Pro</vt:lpstr>
      <vt:lpstr>CABA Presentation 1</vt:lpstr>
      <vt:lpstr>CABA Presentation 1</vt:lpstr>
      <vt:lpstr>Connected Home Council (CHC) Webinar  Thursday, September 30, 2021, 12 NOON – 1:30 PM (ET)  </vt:lpstr>
      <vt:lpstr>1.  Agenda Greg Walker (CABA) </vt:lpstr>
      <vt:lpstr>CHC Webinar:  “AI and the Connected Home” (30 min) </vt:lpstr>
      <vt:lpstr>Evolution of Smart Home Products &amp; Values</vt:lpstr>
      <vt:lpstr>Consumer Considerations When Buying Connected Home Products</vt:lpstr>
      <vt:lpstr>Connected Home Use Cases Are Still “Simple”</vt:lpstr>
      <vt:lpstr>Connected Home Roadmap Summary (2019)</vt:lpstr>
      <vt:lpstr>Device Ecosystems And Interoperability Are Paramount </vt:lpstr>
      <vt:lpstr>Future Connected Home Ecosystem Architecture Evolution Towards Integration &amp; Coordination</vt:lpstr>
      <vt:lpstr>As Ecosystem Continues to Expand &amp; Change, Artificial Intelligence Tech is Evolving</vt:lpstr>
      <vt:lpstr>Artificial Intelligence Evolving towards Automated Learning &amp; Action</vt:lpstr>
      <vt:lpstr>Advanced AI Can Enable more Complex Apps</vt:lpstr>
      <vt:lpstr>AI Apps are Becoming More Accessible, Easier to Build</vt:lpstr>
      <vt:lpstr>Future Connected Home Roadmap and Implications: Artificial Intelligence has a Big Part to Play</vt:lpstr>
      <vt:lpstr>Connected Home Artificial Intelligence:  Research Questions (1/2)</vt:lpstr>
      <vt:lpstr>Connected Home Artificial Intelligence:  Research Questions (2/2)</vt:lpstr>
      <vt:lpstr>Research Design for Connected Home Artificial Intelligence </vt:lpstr>
      <vt:lpstr>Market feedback to inform recommendations to key stakeholders</vt:lpstr>
      <vt:lpstr>Connected Home Artificial Intelligence Study Deliverables</vt:lpstr>
      <vt:lpstr>PowerPoint Presentation</vt:lpstr>
      <vt:lpstr>2.  CHC Meeting Call to Order, Intros, About the CHC Eric Harper (Snap One) </vt:lpstr>
      <vt:lpstr>3.  Administrative  Eric Harper (Snap One)</vt:lpstr>
      <vt:lpstr>4.  Research Update Greg Walker (CABA)</vt:lpstr>
      <vt:lpstr>5.  White Paper Sub-Committee Update  Ken Wacks (Ken Wacks Associates)</vt:lpstr>
      <vt:lpstr>5.  White Paper Sub-Committee Update  Ken Wacks (Ken Wacks Associates)</vt:lpstr>
      <vt:lpstr>5.  White Paper Sub-Committee Update  Ken Wacks (Ken Wacks Associates)</vt:lpstr>
      <vt:lpstr>5.  White Paper Sub-Committee Update  Ken Wacks (Ken Wacks Associates)</vt:lpstr>
      <vt:lpstr>5.  White Paper Sub-Committee Update  Ken Wacks (Ken Wacks Associates)</vt:lpstr>
      <vt:lpstr>6.  New Business Byron BeMiller (Semtech Corporation)</vt:lpstr>
      <vt:lpstr>7.  Adjournment Eric Harper (Snap 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Greg Walker</cp:lastModifiedBy>
  <cp:revision>62</cp:revision>
  <dcterms:created xsi:type="dcterms:W3CDTF">2018-08-09T13:04:51Z</dcterms:created>
  <dcterms:modified xsi:type="dcterms:W3CDTF">2021-09-30T13:01:30Z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