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115.jpg" ContentType="image/jpeg"/>
  <Override PartName="/ppt/media/image117.jpg" ContentType="image/jpeg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73" r:id="rId5"/>
  </p:sldMasterIdLst>
  <p:notesMasterIdLst>
    <p:notesMasterId r:id="rId33"/>
  </p:notesMasterIdLst>
  <p:handoutMasterIdLst>
    <p:handoutMasterId r:id="rId34"/>
  </p:handoutMasterIdLst>
  <p:sldIdLst>
    <p:sldId id="1147" r:id="rId6"/>
    <p:sldId id="290" r:id="rId7"/>
    <p:sldId id="1138" r:id="rId8"/>
    <p:sldId id="263" r:id="rId9"/>
    <p:sldId id="273" r:id="rId10"/>
    <p:sldId id="1148" r:id="rId11"/>
    <p:sldId id="348" r:id="rId12"/>
    <p:sldId id="529" r:id="rId13"/>
    <p:sldId id="528" r:id="rId14"/>
    <p:sldId id="519" r:id="rId15"/>
    <p:sldId id="527" r:id="rId16"/>
    <p:sldId id="260" r:id="rId17"/>
    <p:sldId id="265" r:id="rId18"/>
    <p:sldId id="540" r:id="rId19"/>
    <p:sldId id="534" r:id="rId20"/>
    <p:sldId id="266" r:id="rId21"/>
    <p:sldId id="535" r:id="rId22"/>
    <p:sldId id="536" r:id="rId23"/>
    <p:sldId id="537" r:id="rId24"/>
    <p:sldId id="538" r:id="rId25"/>
    <p:sldId id="474" r:id="rId26"/>
    <p:sldId id="539" r:id="rId27"/>
    <p:sldId id="520" r:id="rId28"/>
    <p:sldId id="522" r:id="rId29"/>
    <p:sldId id="523" r:id="rId30"/>
    <p:sldId id="299" r:id="rId31"/>
    <p:sldId id="312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3456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5" pos="5736" userDrawn="1">
          <p15:clr>
            <a:srgbClr val="A4A3A4"/>
          </p15:clr>
        </p15:guide>
        <p15:guide id="6" pos="1728" userDrawn="1">
          <p15:clr>
            <a:srgbClr val="A4A3A4"/>
          </p15:clr>
        </p15:guide>
        <p15:guide id="7" orient="horz" pos="7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52F"/>
    <a:srgbClr val="00707E"/>
    <a:srgbClr val="F68A1E"/>
    <a:srgbClr val="00AEB2"/>
    <a:srgbClr val="F05A22"/>
    <a:srgbClr val="F0B323"/>
    <a:srgbClr val="FFFFFF"/>
    <a:srgbClr val="00C3FF"/>
    <a:srgbClr val="00A3FF"/>
    <a:srgbClr val="E4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78" autoAdjust="0"/>
    <p:restoredTop sz="83918" autoAdjust="0"/>
  </p:normalViewPr>
  <p:slideViewPr>
    <p:cSldViewPr snapToGrid="0" snapToObjects="1">
      <p:cViewPr varScale="1">
        <p:scale>
          <a:sx n="123" d="100"/>
          <a:sy n="123" d="100"/>
        </p:scale>
        <p:origin x="1380" y="90"/>
      </p:cViewPr>
      <p:guideLst>
        <p:guide orient="horz" pos="1596"/>
        <p:guide pos="3456"/>
        <p:guide orient="horz"/>
        <p:guide pos="5736"/>
        <p:guide pos="1728"/>
        <p:guide orient="horz" pos="7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45416-0E7C-7544-BF50-E6318A2F00C6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FF391-FE9A-DC42-8F6D-BDD028E51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944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3AABD-9A81-B643-8C74-BD99A8A9554A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AD2A8-15CA-F240-AA5F-8C5DFFE73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D2A8-15CA-F240-AA5F-8C5DFFE731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08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endParaRPr lang="en-CA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7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23DFE-EF54-48A3-BB1C-DC8420BAB561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7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3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7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23DFE-EF54-48A3-BB1C-DC8420BAB561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7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364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16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16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775">
              <a:defRPr/>
            </a:pPr>
            <a:r>
              <a:rPr lang="en-US" dirty="0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A919-F8AD-A64A-BEA2-B66A6D0F2D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41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16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16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 </a:t>
            </a: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16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16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/>
              <a:t> </a:t>
            </a: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1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D2A8-15CA-F240-AA5F-8C5DFFE731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59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1" dirty="0"/>
              <a:t> </a:t>
            </a: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16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7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87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801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775">
              <a:defRPr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16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CA" sz="9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7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23DFE-EF54-48A3-BB1C-DC8420BAB561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7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157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7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23DFE-EF54-48A3-BB1C-DC8420BAB561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7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28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r>
              <a:rPr lang="en-CA" sz="900" b="1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748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923DFE-EF54-48A3-BB1C-DC8420BAB561}" type="slidenum">
              <a:rPr kumimoji="0" lang="en-C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748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708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A919-F8AD-A64A-BEA2-B66A6D0F2D4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783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D2A8-15CA-F240-AA5F-8C5DFFE731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D2A8-15CA-F240-AA5F-8C5DFFE731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7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A919-F8AD-A64A-BEA2-B66A6D0F2D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7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5A919-F8AD-A64A-BEA2-B66A6D0F2D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04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5A919-F8AD-A64A-BEA2-B66A6D0F2D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18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5A919-F8AD-A64A-BEA2-B66A6D0F2D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42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401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5A919-F8AD-A64A-BEA2-B66A6D0F2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79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66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Header 2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73038" y="944563"/>
            <a:ext cx="4155123" cy="4984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F05A2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770438" y="944563"/>
            <a:ext cx="4154487" cy="4984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F05A2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3838" y="208988"/>
            <a:ext cx="6189662" cy="311711"/>
          </a:xfrm>
          <a:prstGeom prst="rect">
            <a:avLst/>
          </a:prstGeom>
        </p:spPr>
        <p:txBody>
          <a:bodyPr vert="horz"/>
          <a:lstStyle>
            <a:lvl1pPr>
              <a:defRPr sz="1400" b="1" spc="200" baseline="0">
                <a:solidFill>
                  <a:srgbClr val="FFFFFF"/>
                </a:solidFill>
                <a:latin typeface="Helvetica"/>
                <a:cs typeface="Helvetica"/>
              </a:defRPr>
            </a:lvl1pPr>
            <a:lvl2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2pPr>
            <a:lvl3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3pPr>
            <a:lvl4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4pPr>
            <a:lvl5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ENTER PRESENTATION OR SECTION TITLE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73038" y="1476904"/>
            <a:ext cx="4155123" cy="419629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rgbClr val="00AEB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Sub-Header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770438" y="1476904"/>
            <a:ext cx="4155123" cy="419629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rgbClr val="00AEB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Sub-Header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73038" y="1896533"/>
            <a:ext cx="4155123" cy="263419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68669" y="1896533"/>
            <a:ext cx="4155123" cy="263419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7052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1 Header 2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73038" y="944563"/>
            <a:ext cx="8751887" cy="4984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F05A2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3838" y="208988"/>
            <a:ext cx="6189662" cy="311711"/>
          </a:xfrm>
          <a:prstGeom prst="rect">
            <a:avLst/>
          </a:prstGeom>
        </p:spPr>
        <p:txBody>
          <a:bodyPr vert="horz"/>
          <a:lstStyle>
            <a:lvl1pPr>
              <a:defRPr sz="1400" b="1" spc="200" baseline="0">
                <a:solidFill>
                  <a:srgbClr val="FFFFFF"/>
                </a:solidFill>
                <a:latin typeface="Helvetica"/>
                <a:cs typeface="Helvetica"/>
              </a:defRPr>
            </a:lvl1pPr>
            <a:lvl2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2pPr>
            <a:lvl3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3pPr>
            <a:lvl4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4pPr>
            <a:lvl5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ENTER PRESENTATION OR SECTION TITLE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73038" y="1476904"/>
            <a:ext cx="4155123" cy="419629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rgbClr val="00AEB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Sub-Header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770438" y="1476904"/>
            <a:ext cx="4155123" cy="419629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rgbClr val="00AEB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Sub-Header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73038" y="1896533"/>
            <a:ext cx="4155123" cy="263419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68669" y="1896533"/>
            <a:ext cx="4155123" cy="263419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9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770438" y="944563"/>
            <a:ext cx="4154487" cy="4984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F05A2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29" name="Picture Placeholder 27"/>
          <p:cNvSpPr>
            <a:spLocks noGrp="1"/>
          </p:cNvSpPr>
          <p:nvPr>
            <p:ph type="pic" sz="quarter" idx="14" hasCustomPrompt="1"/>
          </p:nvPr>
        </p:nvSpPr>
        <p:spPr>
          <a:xfrm>
            <a:off x="173038" y="944563"/>
            <a:ext cx="4154487" cy="3586162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Click to enter photo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23838" y="208988"/>
            <a:ext cx="6189662" cy="362511"/>
          </a:xfrm>
          <a:prstGeom prst="rect">
            <a:avLst/>
          </a:prstGeom>
        </p:spPr>
        <p:txBody>
          <a:bodyPr vert="horz"/>
          <a:lstStyle>
            <a:lvl1pPr>
              <a:defRPr sz="1400" b="1" spc="200">
                <a:solidFill>
                  <a:srgbClr val="FFFFFF"/>
                </a:solidFill>
                <a:latin typeface="Helvetica"/>
                <a:cs typeface="Helvetica"/>
              </a:defRPr>
            </a:lvl1pPr>
            <a:lvl2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2pPr>
            <a:lvl3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3pPr>
            <a:lvl4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4pPr>
            <a:lvl5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ENTER PRESENTATION OR SECTION TITLE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173038" y="4521196"/>
            <a:ext cx="4154487" cy="195792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rgbClr val="7F7F7F"/>
                </a:solidFill>
                <a:latin typeface="Arial"/>
                <a:cs typeface="Arial"/>
              </a:defRPr>
            </a:lvl1pPr>
            <a:lvl2pPr>
              <a:buClr>
                <a:srgbClr val="034EA2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2pPr>
            <a:lvl3pPr>
              <a:buClr>
                <a:srgbClr val="ED1651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3pPr>
            <a:lvl4pPr>
              <a:buClr>
                <a:srgbClr val="00B7C6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4pPr>
            <a:lvl5pPr>
              <a:buClr>
                <a:srgbClr val="54585A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68669" y="1443038"/>
            <a:ext cx="4155123" cy="308768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1 Column 1 Header 1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7"/>
          <p:cNvSpPr>
            <a:spLocks noGrp="1"/>
          </p:cNvSpPr>
          <p:nvPr>
            <p:ph type="pic" sz="quarter" idx="14" hasCustomPrompt="1"/>
          </p:nvPr>
        </p:nvSpPr>
        <p:spPr>
          <a:xfrm>
            <a:off x="173038" y="944563"/>
            <a:ext cx="4154487" cy="3586162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BFBFBF"/>
                </a:solidFill>
              </a:defRPr>
            </a:lvl1pPr>
          </a:lstStyle>
          <a:p>
            <a:r>
              <a:rPr lang="en-US" dirty="0"/>
              <a:t>Click to enter photo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23838" y="208988"/>
            <a:ext cx="6189662" cy="362511"/>
          </a:xfrm>
          <a:prstGeom prst="rect">
            <a:avLst/>
          </a:prstGeom>
        </p:spPr>
        <p:txBody>
          <a:bodyPr vert="horz"/>
          <a:lstStyle>
            <a:lvl1pPr>
              <a:defRPr sz="1400" b="1" spc="200">
                <a:solidFill>
                  <a:srgbClr val="FFFFFF"/>
                </a:solidFill>
                <a:latin typeface="Helvetica"/>
                <a:cs typeface="Helvetica"/>
              </a:defRPr>
            </a:lvl1pPr>
            <a:lvl2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2pPr>
            <a:lvl3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3pPr>
            <a:lvl4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4pPr>
            <a:lvl5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ENTER PRESENTATION OR SECTION TITLE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173038" y="4521196"/>
            <a:ext cx="4154487" cy="195792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rgbClr val="7F7F7F"/>
                </a:solidFill>
                <a:latin typeface="Arial"/>
                <a:cs typeface="Arial"/>
              </a:defRPr>
            </a:lvl1pPr>
            <a:lvl2pPr>
              <a:buClr>
                <a:srgbClr val="034EA2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2pPr>
            <a:lvl3pPr>
              <a:buClr>
                <a:srgbClr val="ED1651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3pPr>
            <a:lvl4pPr>
              <a:buClr>
                <a:srgbClr val="00B7C6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4pPr>
            <a:lvl5pPr>
              <a:buClr>
                <a:srgbClr val="54585A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enter caption</a:t>
            </a:r>
          </a:p>
        </p:txBody>
      </p:sp>
      <p:sp>
        <p:nvSpPr>
          <p:cNvPr id="8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770438" y="944563"/>
            <a:ext cx="4154487" cy="4984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F05A2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770438" y="1476904"/>
            <a:ext cx="4155123" cy="419629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rgbClr val="00AEB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Sub-Header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768669" y="1896533"/>
            <a:ext cx="4155123" cy="263419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7729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3838" y="208988"/>
            <a:ext cx="6189662" cy="362511"/>
          </a:xfrm>
          <a:prstGeom prst="rect">
            <a:avLst/>
          </a:prstGeom>
        </p:spPr>
        <p:txBody>
          <a:bodyPr vert="horz"/>
          <a:lstStyle>
            <a:lvl1pPr>
              <a:defRPr sz="1400" b="1" spc="2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2pPr>
            <a:lvl3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3pPr>
            <a:lvl4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4pPr>
            <a:lvl5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ENTER PRESENTATION OR SECTION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73038" y="944562"/>
            <a:ext cx="8751887" cy="3576633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enter photo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173038" y="4521196"/>
            <a:ext cx="8751887" cy="195792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rgbClr val="7F7F7F"/>
                </a:solidFill>
                <a:latin typeface="Arial"/>
                <a:cs typeface="Arial"/>
              </a:defRPr>
            </a:lvl1pPr>
            <a:lvl2pPr>
              <a:buClr>
                <a:srgbClr val="034EA2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2pPr>
            <a:lvl3pPr>
              <a:buClr>
                <a:srgbClr val="ED1651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3pPr>
            <a:lvl4pPr>
              <a:buClr>
                <a:srgbClr val="00B7C6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4pPr>
            <a:lvl5pPr>
              <a:buClr>
                <a:srgbClr val="54585A"/>
              </a:buClr>
              <a:defRPr sz="10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enter caption</a:t>
            </a:r>
          </a:p>
        </p:txBody>
      </p:sp>
    </p:spTree>
    <p:extLst>
      <p:ext uri="{BB962C8B-B14F-4D97-AF65-F5344CB8AC3E}">
        <p14:creationId xmlns:p14="http://schemas.microsoft.com/office/powerpoint/2010/main" val="1649190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DFFCA3-F12E-F04F-A9D5-54E581505E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2019, Continental Automated Buildings Association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93841-C8FD-6E48-9D27-6A352FF9A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57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EBDF-12E4-2248-8172-D85F320DF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6E11C-35D3-D54D-8C0D-DB3098339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677AF-0CC6-3C40-996B-F2E295E1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5A9C9-01CB-B144-BA65-34BD2D2E7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F1AB-F431-8940-8868-D1A59B9B2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60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03B6-41B1-3F4D-8E55-69523284C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04576-CACF-934B-83D9-B1913C4AB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542C8-F100-3148-8540-45A9AC51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0A4F3-497F-E44B-B95A-8A98DCC47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B3A7-4310-FF4E-81B3-04B7BB90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95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DAD0-3930-C84D-9FEA-CE50AAB0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3DE5A-72D8-E847-84BD-DA2079B80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EC74E-DEF7-AA4E-B980-F0F9FA7D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74FA2-AB07-C146-BE58-C8A780E7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F4378-8F09-6541-A9B2-566C8FDDE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75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678F-B470-BC48-BCF9-D2984731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B927B-FBF1-4E40-9B74-6C99BAD15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40AB6-98B6-BA45-8751-8AB1CD4C7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CA5F3-AF00-1D4A-B55E-9171018863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865AA-D440-AA4C-BAE3-BCD4FF30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6E621-885F-2145-A2BA-02E8BAD34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9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_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6184B6-AA01-3F41-9BA0-4C1297BBF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268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023E8-C5BA-9246-B6A2-03053B642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53" b="-1"/>
          <a:stretch/>
        </p:blipFill>
        <p:spPr>
          <a:xfrm>
            <a:off x="-2305634" y="-541249"/>
            <a:ext cx="5525608" cy="60223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536A32-FFB7-0E4D-A744-E614CF9205FF}"/>
              </a:ext>
            </a:extLst>
          </p:cNvPr>
          <p:cNvSpPr/>
          <p:nvPr userDrawn="1"/>
        </p:nvSpPr>
        <p:spPr>
          <a:xfrm>
            <a:off x="-233916" y="4047966"/>
            <a:ext cx="9803218" cy="1326339"/>
          </a:xfrm>
          <a:prstGeom prst="rect">
            <a:avLst/>
          </a:prstGeom>
          <a:solidFill>
            <a:schemeClr val="bg1"/>
          </a:solidFill>
          <a:ln w="25400">
            <a:solidFill>
              <a:srgbClr val="C1D5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721929" y="4154714"/>
            <a:ext cx="2049537" cy="899886"/>
          </a:xfrm>
          <a:prstGeom prst="rect">
            <a:avLst/>
          </a:prstGeom>
        </p:spPr>
        <p:txBody>
          <a:bodyPr vert="horz" anchor="ctr"/>
          <a:lstStyle>
            <a:lvl1pPr algn="r">
              <a:defRPr sz="1400" baseline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Insert Company Logo </a:t>
            </a:r>
            <a:br>
              <a:rPr lang="en-US" dirty="0"/>
            </a:br>
            <a:r>
              <a:rPr lang="en-US" dirty="0"/>
              <a:t>(1”h x 2.25” w max)</a:t>
            </a:r>
          </a:p>
        </p:txBody>
      </p:sp>
      <p:pic>
        <p:nvPicPr>
          <p:cNvPr id="7" name="Picture 6" descr="SCTEISBE_Logo_Abbrev_2017_Black80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39" y="4629150"/>
            <a:ext cx="1143000" cy="148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284" y="4274364"/>
            <a:ext cx="3161516" cy="6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35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04601-38BF-FE44-AD08-D30ABD24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15A7E-D221-B742-A16B-3E1AEDA10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7F19F-6E22-B04D-A930-34AEDDD2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7ECDD-43C3-4B4D-B8F7-E323B42FF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DDB4A5-BAF7-7B40-A10C-D7BDAC2F3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5DF5F2-E3FB-4A42-87D5-352BEE4CA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4F89BB-33C7-F54E-9FA8-40EF382D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46BAD8-B89B-FB46-814B-EB1FB436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43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D7FC-72C1-E644-B892-DF2B6123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AFD6A-97CD-DB44-B120-B7AD09CB5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B282-C33F-D647-B737-E839C73D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8C781-0492-EE40-ADDB-CBEE2271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03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6037F3-BA50-E14C-8308-753605220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B68D6-CCBC-464F-9800-6FF1964F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CEE76-F4DF-3F47-8215-D343E3A1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46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4B34-7185-CF46-97DF-0A52B57E9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DD88E-EF87-2B42-A4E1-E89D7C08A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85FD8-2E04-3B49-82A2-388D1EF9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BB7BA-C6EA-A240-AA4C-AE90D0EA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1DAA7-5A54-1F4E-AC6C-4F5172125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C5FFE-AFEB-0142-B933-356A56B8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4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22DB-7319-C64B-BF68-713B4C3C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DEDC3-ED0D-0243-8289-F251DF06A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94A16-9538-2C45-BFDE-AFBC4924B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F3169-81F6-EB4A-9F44-4CEB3E36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D0CA4-BB6C-6244-BFCE-90B3A7F4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25A6E-400C-464D-BC39-D71FB8CD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D5363-D767-1548-BCE9-20A0F63F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BEB1A-3094-6B41-AD0B-A15F538A9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ADC67-F3A8-8344-84E3-C1134D1B1C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D033-F5D5-8445-83CE-947557AC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5A351-3F5D-3B41-A710-80C07DC8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47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F2C178-F9F0-284B-95FC-F6FCA17F2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34905-DDA4-8F40-B225-6C9BC3EDB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75B63-6311-DB43-B184-3174604FB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A05F899-80D2-ED4B-A441-1CA70B9B7D34}" type="datetimeFigureOut">
              <a:rPr lang="en-US" smtClean="0"/>
              <a:t>5/2/2020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7D994-DF7B-9D45-9926-F228B1C8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A8511-EF9A-2142-8678-0386A3989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AE50F24E-A3D5-2A41-BB1B-E9AFC6D4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3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88499"/>
            <a:ext cx="7885510" cy="3144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29841" y="925116"/>
            <a:ext cx="7884319" cy="3845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Light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Enter Header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77C27-9A10-394B-A2D2-8F3424F3D6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2019, Continental Automated Buildings Association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6DDB8-7B64-EF42-9250-BD09A0898B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81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88499"/>
            <a:ext cx="7885510" cy="31442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29841" y="925116"/>
            <a:ext cx="7884319" cy="38457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Light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Enter Header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77C27-9A10-394B-A2D2-8F3424F3D6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© 2019, Continental Automated Buildings Association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6DDB8-7B64-EF42-9250-BD09A0898B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658F449-AC56-C64A-8488-86A10DE6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_NoSpon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16184B6-AA01-3F41-9BA0-4C1297BBF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58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023E8-C5BA-9246-B6A2-03053B642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53" b="-1"/>
          <a:stretch/>
        </p:blipFill>
        <p:spPr>
          <a:xfrm>
            <a:off x="-2305634" y="-541249"/>
            <a:ext cx="5525608" cy="60223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536A32-FFB7-0E4D-A744-E614CF9205FF}"/>
              </a:ext>
            </a:extLst>
          </p:cNvPr>
          <p:cNvSpPr/>
          <p:nvPr userDrawn="1"/>
        </p:nvSpPr>
        <p:spPr>
          <a:xfrm>
            <a:off x="-233916" y="4047966"/>
            <a:ext cx="9803218" cy="1326339"/>
          </a:xfrm>
          <a:prstGeom prst="rect">
            <a:avLst/>
          </a:prstGeom>
          <a:solidFill>
            <a:schemeClr val="bg1"/>
          </a:solidFill>
          <a:ln w="25400">
            <a:solidFill>
              <a:srgbClr val="C1D5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TEISBE_Logo_Abbrev_2017_Black80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39" y="4629150"/>
            <a:ext cx="1143000" cy="148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9284" y="4274364"/>
            <a:ext cx="3161516" cy="6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37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CBA834-64F7-3741-BC64-8BE5E365B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0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75713-0570-644E-AEB8-55E7EBF4A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4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30389-FA6C-5D40-B4F9-2DB6C0BE3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6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173038" y="1443038"/>
            <a:ext cx="8751887" cy="308768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73038" y="944563"/>
            <a:ext cx="8751887" cy="498475"/>
          </a:xfrm>
          <a:prstGeom prst="rect">
            <a:avLst/>
          </a:prstGeom>
        </p:spPr>
        <p:txBody>
          <a:bodyPr vert="horz"/>
          <a:lstStyle>
            <a:lvl1pPr>
              <a:defRPr sz="2400" baseline="0">
                <a:solidFill>
                  <a:srgbClr val="F05A2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3838" y="208988"/>
            <a:ext cx="6189662" cy="362511"/>
          </a:xfrm>
          <a:prstGeom prst="rect">
            <a:avLst/>
          </a:prstGeom>
        </p:spPr>
        <p:txBody>
          <a:bodyPr vert="horz"/>
          <a:lstStyle>
            <a:lvl1pPr>
              <a:defRPr sz="1400" b="1" spc="2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2pPr>
            <a:lvl3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3pPr>
            <a:lvl4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4pPr>
            <a:lvl5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ENTER PRESENTATION OR 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984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Header 1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73038" y="944563"/>
            <a:ext cx="8751887" cy="498475"/>
          </a:xfrm>
          <a:prstGeom prst="rect">
            <a:avLst/>
          </a:prstGeom>
        </p:spPr>
        <p:txBody>
          <a:bodyPr vert="horz"/>
          <a:lstStyle>
            <a:lvl1pPr>
              <a:defRPr sz="2400" baseline="0">
                <a:solidFill>
                  <a:srgbClr val="F05A2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3838" y="208988"/>
            <a:ext cx="6189662" cy="362511"/>
          </a:xfrm>
          <a:prstGeom prst="rect">
            <a:avLst/>
          </a:prstGeom>
        </p:spPr>
        <p:txBody>
          <a:bodyPr vert="horz"/>
          <a:lstStyle>
            <a:lvl1pPr>
              <a:defRPr sz="1400" b="1" spc="20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2pPr>
            <a:lvl3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3pPr>
            <a:lvl4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4pPr>
            <a:lvl5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ENTER PRESENTATION OR SECTION TITLE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173038" y="1476904"/>
            <a:ext cx="8751887" cy="419629"/>
          </a:xfrm>
          <a:prstGeom prst="rect">
            <a:avLst/>
          </a:prstGeom>
        </p:spPr>
        <p:txBody>
          <a:bodyPr vert="horz"/>
          <a:lstStyle>
            <a:lvl1pPr>
              <a:defRPr sz="1800" baseline="0">
                <a:solidFill>
                  <a:srgbClr val="00AEB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Sub-Header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173038" y="1896533"/>
            <a:ext cx="8751887" cy="263419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725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173038" y="944563"/>
            <a:ext cx="4155123" cy="4984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F05A2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770438" y="944563"/>
            <a:ext cx="4154487" cy="498475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F05A2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23838" y="208988"/>
            <a:ext cx="6189662" cy="311711"/>
          </a:xfrm>
          <a:prstGeom prst="rect">
            <a:avLst/>
          </a:prstGeom>
        </p:spPr>
        <p:txBody>
          <a:bodyPr vert="horz"/>
          <a:lstStyle>
            <a:lvl1pPr>
              <a:defRPr sz="1400" b="1" spc="200" baseline="0">
                <a:solidFill>
                  <a:srgbClr val="FFFFFF"/>
                </a:solidFill>
                <a:latin typeface="Helvetica"/>
                <a:cs typeface="Helvetica"/>
              </a:defRPr>
            </a:lvl1pPr>
            <a:lvl2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2pPr>
            <a:lvl3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3pPr>
            <a:lvl4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4pPr>
            <a:lvl5pPr>
              <a:defRPr sz="1100" b="1">
                <a:solidFill>
                  <a:srgbClr val="FFFFFF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CLICK TO ENTER PRESENTATION OR SECTION TITLE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173038" y="1443038"/>
            <a:ext cx="4155123" cy="308768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4768669" y="1443038"/>
            <a:ext cx="4155123" cy="308768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7F7F7F"/>
                </a:solidFill>
                <a:latin typeface="Arial"/>
                <a:cs typeface="Arial"/>
              </a:defRPr>
            </a:lvl1pPr>
            <a:lvl2pPr marL="346075" indent="-342900">
              <a:buClr>
                <a:srgbClr val="00AEB2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2pPr>
            <a:lvl3pPr marL="912813" indent="-342900">
              <a:buClr>
                <a:srgbClr val="F68A1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3pPr>
            <a:lvl4pPr marL="1370013" indent="-342900">
              <a:buClr>
                <a:srgbClr val="00707E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4pPr>
            <a:lvl5pPr marL="1835150" indent="-342900">
              <a:buClr>
                <a:srgbClr val="F0B323"/>
              </a:buClr>
              <a:defRPr sz="1600">
                <a:solidFill>
                  <a:srgbClr val="7F7F7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05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-1" y="0"/>
            <a:ext cx="9156701" cy="714375"/>
          </a:xfrm>
          <a:prstGeom prst="rect">
            <a:avLst/>
          </a:prstGeom>
          <a:solidFill>
            <a:srgbClr val="C1D5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72718" y="4778216"/>
            <a:ext cx="62696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aseline="0" dirty="0">
                <a:solidFill>
                  <a:srgbClr val="BFBFBF"/>
                </a:solidFill>
                <a:latin typeface="Helvetica"/>
                <a:cs typeface="Helvetica"/>
              </a:rPr>
              <a:t>© 2019 SCTE•ISBE. All rights reserved.   |   </a:t>
            </a:r>
            <a:r>
              <a:rPr lang="en-US" sz="800" b="1" baseline="0" dirty="0" err="1">
                <a:solidFill>
                  <a:srgbClr val="BFBFBF"/>
                </a:solidFill>
                <a:latin typeface="Helvetica"/>
                <a:cs typeface="Helvetica"/>
              </a:rPr>
              <a:t>scte.org</a:t>
            </a:r>
            <a:r>
              <a:rPr lang="en-US" sz="800" b="1" baseline="0" dirty="0">
                <a:solidFill>
                  <a:srgbClr val="BFBFBF"/>
                </a:solidFill>
                <a:latin typeface="Helvetica"/>
                <a:cs typeface="Helvetica"/>
              </a:rPr>
              <a:t> • </a:t>
            </a:r>
            <a:r>
              <a:rPr lang="en-US" sz="800" b="1" baseline="0" dirty="0" err="1">
                <a:solidFill>
                  <a:srgbClr val="BFBFBF"/>
                </a:solidFill>
                <a:latin typeface="Helvetica"/>
                <a:cs typeface="Helvetica"/>
              </a:rPr>
              <a:t>isbe.org</a:t>
            </a:r>
            <a:endParaRPr lang="en-US" sz="800" b="1" baseline="0" dirty="0">
              <a:solidFill>
                <a:srgbClr val="BFBFBF"/>
              </a:solidFill>
              <a:latin typeface="Helvetica"/>
              <a:cs typeface="Helvetica"/>
            </a:endParaRPr>
          </a:p>
        </p:txBody>
      </p:sp>
      <p:sp>
        <p:nvSpPr>
          <p:cNvPr id="16" name="Text Placeholder 2"/>
          <p:cNvSpPr txBox="1">
            <a:spLocks/>
          </p:cNvSpPr>
          <p:nvPr userDrawn="1"/>
        </p:nvSpPr>
        <p:spPr>
          <a:xfrm>
            <a:off x="172719" y="3515059"/>
            <a:ext cx="8752379" cy="284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0D8AFF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EA6A2D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C2D069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AACFE3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354455" y="4778216"/>
            <a:ext cx="1570643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r"/>
            <a:fld id="{FD70DBD2-0C1D-834D-A26A-B8A6651D4E72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FCB2D7-08FC-764C-B0B6-F893A8B8109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336" y="96717"/>
            <a:ext cx="1166526" cy="5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1" r:id="rId1"/>
    <p:sldLayoutId id="2147493461" r:id="rId2"/>
    <p:sldLayoutId id="2147493472" r:id="rId3"/>
    <p:sldLayoutId id="2147493462" r:id="rId4"/>
    <p:sldLayoutId id="2147493470" r:id="rId5"/>
    <p:sldLayoutId id="2147493469" r:id="rId6"/>
    <p:sldLayoutId id="2147493457" r:id="rId7"/>
    <p:sldLayoutId id="2147493463" r:id="rId8"/>
    <p:sldLayoutId id="2147493459" r:id="rId9"/>
    <p:sldLayoutId id="2147493466" r:id="rId10"/>
    <p:sldLayoutId id="2147493465" r:id="rId11"/>
    <p:sldLayoutId id="2147493456" r:id="rId12"/>
    <p:sldLayoutId id="2147493467" r:id="rId13"/>
    <p:sldLayoutId id="2147493464" r:id="rId14"/>
    <p:sldLayoutId id="2147493487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457200" rtl="0" eaLnBrk="1" latinLnBrk="0" hangingPunct="1">
        <a:spcBef>
          <a:spcPct val="20000"/>
        </a:spcBef>
        <a:buClr>
          <a:srgbClr val="0D8AFF"/>
        </a:buClr>
        <a:buFont typeface="Arial"/>
        <a:buChar char="•"/>
        <a:defRPr sz="2000" kern="1200">
          <a:solidFill>
            <a:srgbClr val="22477A"/>
          </a:solidFill>
          <a:latin typeface="Times"/>
          <a:ea typeface="+mn-ea"/>
          <a:cs typeface="Times"/>
        </a:defRPr>
      </a:lvl2pPr>
      <a:lvl3pPr marL="1257300" indent="-342900" algn="l" defTabSz="457200" rtl="0" eaLnBrk="1" latinLnBrk="0" hangingPunct="1">
        <a:spcBef>
          <a:spcPct val="20000"/>
        </a:spcBef>
        <a:buClr>
          <a:srgbClr val="EA6A2D"/>
        </a:buClr>
        <a:buFont typeface="Arial"/>
        <a:buChar char="•"/>
        <a:defRPr sz="2000" kern="1200">
          <a:solidFill>
            <a:srgbClr val="22477A"/>
          </a:solidFill>
          <a:latin typeface="Times"/>
          <a:ea typeface="+mn-ea"/>
          <a:cs typeface="Times"/>
        </a:defRPr>
      </a:lvl3pPr>
      <a:lvl4pPr marL="1714500" indent="-342900" algn="l" defTabSz="457200" rtl="0" eaLnBrk="1" latinLnBrk="0" hangingPunct="1">
        <a:spcBef>
          <a:spcPct val="20000"/>
        </a:spcBef>
        <a:buClr>
          <a:srgbClr val="C2D069"/>
        </a:buClr>
        <a:buFont typeface="Arial"/>
        <a:buChar char="•"/>
        <a:defRPr sz="2000" kern="1200">
          <a:solidFill>
            <a:srgbClr val="22477A"/>
          </a:solidFill>
          <a:latin typeface="Times"/>
          <a:ea typeface="+mn-ea"/>
          <a:cs typeface="Times"/>
        </a:defRPr>
      </a:lvl4pPr>
      <a:lvl5pPr marL="2171700" indent="-342900" algn="l" defTabSz="457200" rtl="0" eaLnBrk="1" latinLnBrk="0" hangingPunct="1">
        <a:spcBef>
          <a:spcPct val="20000"/>
        </a:spcBef>
        <a:buClr>
          <a:srgbClr val="AACFE3"/>
        </a:buClr>
        <a:buFont typeface="Arial"/>
        <a:buChar char="•"/>
        <a:defRPr sz="2000" kern="1200">
          <a:solidFill>
            <a:srgbClr val="22477A"/>
          </a:solidFill>
          <a:latin typeface="Times"/>
          <a:ea typeface="+mn-ea"/>
          <a:cs typeface="Time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10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4" r:id="rId1"/>
    <p:sldLayoutId id="2147493475" r:id="rId2"/>
    <p:sldLayoutId id="2147493476" r:id="rId3"/>
    <p:sldLayoutId id="2147493477" r:id="rId4"/>
    <p:sldLayoutId id="2147493478" r:id="rId5"/>
    <p:sldLayoutId id="2147493479" r:id="rId6"/>
    <p:sldLayoutId id="2147493480" r:id="rId7"/>
    <p:sldLayoutId id="2147493481" r:id="rId8"/>
    <p:sldLayoutId id="2147493482" r:id="rId9"/>
    <p:sldLayoutId id="2147493483" r:id="rId10"/>
    <p:sldLayoutId id="2147493484" r:id="rId11"/>
    <p:sldLayoutId id="2147493485" r:id="rId12"/>
    <p:sldLayoutId id="21474934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emf"/><Relationship Id="rId18" Type="http://schemas.openxmlformats.org/officeDocument/2006/relationships/image" Target="../media/image23.emf"/><Relationship Id="rId26" Type="http://schemas.openxmlformats.org/officeDocument/2006/relationships/image" Target="../media/image31.png"/><Relationship Id="rId39" Type="http://schemas.openxmlformats.org/officeDocument/2006/relationships/image" Target="../media/image44.jpeg"/><Relationship Id="rId21" Type="http://schemas.openxmlformats.org/officeDocument/2006/relationships/image" Target="../media/image26.png"/><Relationship Id="rId34" Type="http://schemas.openxmlformats.org/officeDocument/2006/relationships/image" Target="../media/image39.jpeg"/><Relationship Id="rId42" Type="http://schemas.openxmlformats.org/officeDocument/2006/relationships/image" Target="../media/image47.png"/><Relationship Id="rId47" Type="http://schemas.openxmlformats.org/officeDocument/2006/relationships/image" Target="../media/image52.jpeg"/><Relationship Id="rId50" Type="http://schemas.openxmlformats.org/officeDocument/2006/relationships/image" Target="../media/image55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emf"/><Relationship Id="rId29" Type="http://schemas.openxmlformats.org/officeDocument/2006/relationships/image" Target="../media/image34.png"/><Relationship Id="rId11" Type="http://schemas.openxmlformats.org/officeDocument/2006/relationships/image" Target="../media/image16.jpeg"/><Relationship Id="rId24" Type="http://schemas.openxmlformats.org/officeDocument/2006/relationships/image" Target="../media/image29.emf"/><Relationship Id="rId32" Type="http://schemas.openxmlformats.org/officeDocument/2006/relationships/image" Target="../media/image37.emf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3" Type="http://schemas.openxmlformats.org/officeDocument/2006/relationships/image" Target="../media/image58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19" Type="http://schemas.openxmlformats.org/officeDocument/2006/relationships/image" Target="../media/image24.emf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52" Type="http://schemas.openxmlformats.org/officeDocument/2006/relationships/image" Target="../media/image57.jpeg"/><Relationship Id="rId4" Type="http://schemas.openxmlformats.org/officeDocument/2006/relationships/image" Target="../media/image9.png"/><Relationship Id="rId9" Type="http://schemas.openxmlformats.org/officeDocument/2006/relationships/image" Target="../media/image14.emf"/><Relationship Id="rId14" Type="http://schemas.openxmlformats.org/officeDocument/2006/relationships/image" Target="../media/image19.jpeg"/><Relationship Id="rId22" Type="http://schemas.openxmlformats.org/officeDocument/2006/relationships/image" Target="../media/image27.emf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8" Type="http://schemas.openxmlformats.org/officeDocument/2006/relationships/image" Target="../media/image13.png"/><Relationship Id="rId51" Type="http://schemas.openxmlformats.org/officeDocument/2006/relationships/image" Target="../media/image56.jpeg"/><Relationship Id="rId3" Type="http://schemas.openxmlformats.org/officeDocument/2006/relationships/image" Target="../media/image8.png"/><Relationship Id="rId12" Type="http://schemas.openxmlformats.org/officeDocument/2006/relationships/image" Target="../media/image17.jpeg"/><Relationship Id="rId17" Type="http://schemas.openxmlformats.org/officeDocument/2006/relationships/image" Target="../media/image22.emf"/><Relationship Id="rId25" Type="http://schemas.openxmlformats.org/officeDocument/2006/relationships/image" Target="../media/image30.jpeg"/><Relationship Id="rId33" Type="http://schemas.openxmlformats.org/officeDocument/2006/relationships/image" Target="../media/image38.jpe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20" Type="http://schemas.openxmlformats.org/officeDocument/2006/relationships/image" Target="../media/image25.jpeg"/><Relationship Id="rId41" Type="http://schemas.openxmlformats.org/officeDocument/2006/relationships/image" Target="../media/image46.jpeg"/><Relationship Id="rId54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5" Type="http://schemas.openxmlformats.org/officeDocument/2006/relationships/image" Target="../media/image20.emf"/><Relationship Id="rId23" Type="http://schemas.openxmlformats.org/officeDocument/2006/relationships/image" Target="../media/image28.emf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26" Type="http://schemas.openxmlformats.org/officeDocument/2006/relationships/image" Target="../media/image93.png"/><Relationship Id="rId3" Type="http://schemas.openxmlformats.org/officeDocument/2006/relationships/image" Target="../media/image70.jpeg"/><Relationship Id="rId21" Type="http://schemas.openxmlformats.org/officeDocument/2006/relationships/image" Target="../media/image88.jpeg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5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jpe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jpeg"/><Relationship Id="rId23" Type="http://schemas.openxmlformats.org/officeDocument/2006/relationships/image" Target="../media/image90.jpeg"/><Relationship Id="rId28" Type="http://schemas.openxmlformats.org/officeDocument/2006/relationships/image" Target="../media/image95.png"/><Relationship Id="rId10" Type="http://schemas.openxmlformats.org/officeDocument/2006/relationships/image" Target="../media/image77.jpeg"/><Relationship Id="rId19" Type="http://schemas.openxmlformats.org/officeDocument/2006/relationships/image" Target="../media/image86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1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CABLE-TEC EXPO</a:t>
            </a:r>
            <a:r>
              <a:rPr lang="en-US" baseline="30000" dirty="0"/>
              <a:t>®</a:t>
            </a:r>
            <a:r>
              <a:rPr lang="en-US" dirty="0"/>
              <a:t> 2019 SPONSORS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74" y="1715082"/>
            <a:ext cx="516834" cy="12435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6393" y="1597499"/>
            <a:ext cx="485925" cy="3905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783" y="1706601"/>
            <a:ext cx="574333" cy="152258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939" y="1689880"/>
            <a:ext cx="731165" cy="15860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388" y="1613605"/>
            <a:ext cx="748314" cy="29110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487" y="1688455"/>
            <a:ext cx="941834" cy="14883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645" y="2160172"/>
            <a:ext cx="458824" cy="2571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463" y="2142913"/>
            <a:ext cx="699057" cy="28926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186" y="2177909"/>
            <a:ext cx="605909" cy="234859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14" y="1562568"/>
            <a:ext cx="637778" cy="357501"/>
          </a:xfrm>
          <a:prstGeom prst="rect">
            <a:avLst/>
          </a:prstGeom>
        </p:spPr>
      </p:pic>
      <p:pic>
        <p:nvPicPr>
          <p:cNvPr id="5" name="Picture 4" descr="Ciena_SponsorLogo.eps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502" y="2152605"/>
            <a:ext cx="562636" cy="221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885" y="2123195"/>
            <a:ext cx="469232" cy="246346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627" y="2746058"/>
            <a:ext cx="721765" cy="105624"/>
          </a:xfrm>
          <a:prstGeom prst="rect">
            <a:avLst/>
          </a:prstGeom>
        </p:spPr>
      </p:pic>
      <p:pic>
        <p:nvPicPr>
          <p:cNvPr id="8" name="Picture 7" descr="CSG_SponsorLogo.eps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498" y="2711530"/>
            <a:ext cx="482602" cy="168206"/>
          </a:xfrm>
          <a:prstGeom prst="rect">
            <a:avLst/>
          </a:prstGeom>
        </p:spPr>
      </p:pic>
      <p:pic>
        <p:nvPicPr>
          <p:cNvPr id="9" name="Picture 8" descr="Defang_SponsorLogo.eps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090" y="2631463"/>
            <a:ext cx="595975" cy="28082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98" y="2703012"/>
            <a:ext cx="699057" cy="136401"/>
          </a:xfrm>
          <a:prstGeom prst="rect">
            <a:avLst/>
          </a:prstGeom>
        </p:spPr>
      </p:pic>
      <p:pic>
        <p:nvPicPr>
          <p:cNvPr id="10" name="Picture 9" descr="eClerx_SponsorLogo.eps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85" y="3187160"/>
            <a:ext cx="541777" cy="274234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980" y="3141896"/>
            <a:ext cx="659861" cy="224723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267" y="3088582"/>
            <a:ext cx="456855" cy="30122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99" y="3492479"/>
            <a:ext cx="701661" cy="499208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763" y="4021626"/>
            <a:ext cx="557628" cy="35462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139" y="4155381"/>
            <a:ext cx="501073" cy="210348"/>
          </a:xfrm>
          <a:prstGeom prst="rect">
            <a:avLst/>
          </a:prstGeom>
        </p:spPr>
      </p:pic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F8A5CF25-FC69-E147-94BD-69E96F69A1DB}"/>
              </a:ext>
            </a:extLst>
          </p:cNvPr>
          <p:cNvSpPr txBox="1">
            <a:spLocks/>
          </p:cNvSpPr>
          <p:nvPr/>
        </p:nvSpPr>
        <p:spPr>
          <a:xfrm>
            <a:off x="173038" y="944563"/>
            <a:ext cx="8751887" cy="49847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solidFill>
                  <a:srgbClr val="92348D"/>
                </a:solidFill>
                <a:latin typeface="Arial"/>
                <a:ea typeface="+mn-ea"/>
                <a:cs typeface="Arial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0D8AFF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EA6A2D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C2D069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AACFE3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 Sponsors – Supporting Industry Growth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2230C78-C517-5641-8095-7289E85CFE2E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259" y="1707771"/>
            <a:ext cx="643285" cy="10277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22F7EFF-99EA-E946-AF56-FC7FF0C92B2E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686" y="1622568"/>
            <a:ext cx="557532" cy="29322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6C5F32C-C707-3B41-8805-D4E8C8C382DB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99" y="2262922"/>
            <a:ext cx="738942" cy="11757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A7C8D6C-9205-CB41-B896-3C299E02FD95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923" y="2107502"/>
            <a:ext cx="553505" cy="32435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6724905-7E67-7046-8E13-591FF6A1C8A3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575" y="2193169"/>
            <a:ext cx="516155" cy="1372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3F65B3-7BAA-BE4A-B638-8C4A937FE350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698" y="2158301"/>
            <a:ext cx="591944" cy="17758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58A5987-F5A2-EE48-8A43-EBAAB0C84954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947" y="2751475"/>
            <a:ext cx="806465" cy="87991"/>
          </a:xfrm>
          <a:prstGeom prst="rect">
            <a:avLst/>
          </a:prstGeom>
        </p:spPr>
      </p:pic>
      <p:pic>
        <p:nvPicPr>
          <p:cNvPr id="60" name="Picture 59" descr="Clearfield_SponsorLogo.eps">
            <a:extLst>
              <a:ext uri="{FF2B5EF4-FFF2-40B4-BE49-F238E27FC236}">
                <a16:creationId xmlns:a16="http://schemas.microsoft.com/office/drawing/2014/main" id="{B6DB2D87-6985-7D4D-BB14-5426D1BA540F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97" y="2610591"/>
            <a:ext cx="404305" cy="40887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B2B0A11-680F-E345-A36A-24F59718E691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266" y="2704022"/>
            <a:ext cx="707054" cy="17386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684DC17-4E0E-914E-B0DC-4BABD61D4280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347" y="2756046"/>
            <a:ext cx="691427" cy="12285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729756D-B195-8949-A3BD-4B34F935D9E2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831" y="3231886"/>
            <a:ext cx="450695" cy="14061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1E17253-3B6D-654C-B3BC-53E57EC212F9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543" y="3091195"/>
            <a:ext cx="711922" cy="2991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6D48BD0-93C3-9346-892E-10AFBF789167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811" y="3029743"/>
            <a:ext cx="610401" cy="36192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442F2E2-F465-6B48-9598-B5F7F408D420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803" y="2690135"/>
            <a:ext cx="437923" cy="43792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F200A4E-9A94-A14B-A5D7-5FE9EA212C95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299" y="3152496"/>
            <a:ext cx="701661" cy="17178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33DA7B6-4A8E-3E43-9B95-6D919843F993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613" y="3128058"/>
            <a:ext cx="625478" cy="18895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78DA3DA-9270-6242-9512-AE0C527EDC6C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20" y="3687091"/>
            <a:ext cx="625478" cy="8687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1F0C99E-5BD9-4846-9B11-3F54BD78A63D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956" y="3590002"/>
            <a:ext cx="933911" cy="2492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EBEE5F-6306-ED42-BCD3-5FFFA9FCC05B}"/>
              </a:ext>
            </a:extLst>
          </p:cNvPr>
          <p:cNvPicPr>
            <a:picLocks noChangeAspect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543" y="3607108"/>
            <a:ext cx="741465" cy="22663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BF85D49-C425-7D4C-A17B-7CBABE14590D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197" y="3653196"/>
            <a:ext cx="741465" cy="1245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6C07426-2B19-C845-AF9B-01C6618705C8}"/>
              </a:ext>
            </a:extLst>
          </p:cNvPr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538" y="3611286"/>
            <a:ext cx="741465" cy="17498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431B313-4A43-3342-BB77-74481BFCBA7E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591" y="3546954"/>
            <a:ext cx="521017" cy="28181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7A6ED42-2792-9E48-81AE-3DEECCA6421E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71" y="4043937"/>
            <a:ext cx="558175" cy="30999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31B1A60-53CB-614B-92EC-8B7FA3EABA38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599" y="4072914"/>
            <a:ext cx="730961" cy="32992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7C758E6-2CFD-D24C-987F-484EDBD629ED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607" y="4142632"/>
            <a:ext cx="540354" cy="225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F03A469-FA15-A04B-8CEA-D3F3553840F6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4277" y="4112637"/>
            <a:ext cx="798796" cy="28574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1220789-6202-D54F-9010-83B665D9BEC4}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372" y="4189636"/>
            <a:ext cx="666928" cy="13435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11D6E12-4512-7642-9EDE-CC0C20E01645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896" y="4203459"/>
            <a:ext cx="666928" cy="10670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5B61624-24EB-A34C-8137-5C22DCA6EF7C}"/>
              </a:ext>
            </a:extLst>
          </p:cNvPr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049" y="3601762"/>
            <a:ext cx="521017" cy="1722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84D7B2-1F32-934D-B237-41CD69A1BD7D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984" y="3636696"/>
            <a:ext cx="674059" cy="1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41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322898" y="895350"/>
            <a:ext cx="8650922" cy="394575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 CABA and its members have expressed a renewed Industry focus on how buildings can:</a:t>
            </a:r>
          </a:p>
          <a:p>
            <a:pPr lvl="2"/>
            <a:r>
              <a:rPr lang="en-US" sz="2000" dirty="0"/>
              <a:t>Improve organizational productivity</a:t>
            </a:r>
          </a:p>
          <a:p>
            <a:pPr lvl="2"/>
            <a:r>
              <a:rPr lang="en-US" sz="2000" dirty="0"/>
              <a:t>Contribute to increasing the ROI of building systems</a:t>
            </a:r>
          </a:p>
          <a:p>
            <a:pPr lvl="2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Tenants in a competitive real-estate environments are looking for green, sustainable, comfortable and healthy buildings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2014, NRC and CABA collaborated on a White Paper</a:t>
            </a:r>
          </a:p>
          <a:p>
            <a:pPr lvl="2"/>
            <a:r>
              <a:rPr lang="en-US" sz="2000" dirty="0"/>
              <a:t>Improving Org. Prod. with Building Automated Systems</a:t>
            </a:r>
          </a:p>
          <a:p>
            <a:pPr lvl="2"/>
            <a:r>
              <a:rPr lang="en-US" sz="2000" dirty="0"/>
              <a:t>Established a framework for quantifying and valuing benefits of an enhanced BAS on Org. Prod.</a:t>
            </a:r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631B48-E14B-4172-94BA-9613B0B1AB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Background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35803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279718" y="1027906"/>
            <a:ext cx="8751887" cy="362029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CA" sz="2400" dirty="0"/>
              <a:t> </a:t>
            </a:r>
            <a:r>
              <a:rPr lang="en-US" sz="2400" dirty="0"/>
              <a:t>Followed by a CABA Boutique Research Project</a:t>
            </a:r>
          </a:p>
          <a:p>
            <a:endParaRPr lang="en-US" sz="2400" dirty="0"/>
          </a:p>
          <a:p>
            <a:pPr lvl="1"/>
            <a:r>
              <a:rPr lang="en-US" sz="2400" dirty="0"/>
              <a:t>Improving Org. Prod. with Building Automated Systems: </a:t>
            </a:r>
            <a:r>
              <a:rPr lang="en-US" sz="2400" b="1" dirty="0"/>
              <a:t>Phase 1 </a:t>
            </a:r>
            <a:r>
              <a:rPr lang="en-US" sz="2400" dirty="0"/>
              <a:t>was completed by NRC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Project reviewed published work in engineering, psychology, business, public health, etc.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Results demonstrated better building strategies having positive effects on multiple org. prod. metrics, comparable in size to other corporate strategies that lack environmental benefits:	</a:t>
            </a:r>
          </a:p>
          <a:p>
            <a:pPr lvl="2"/>
            <a:r>
              <a:rPr lang="en-US" sz="2400" dirty="0"/>
              <a:t>Absenteeism/ Employee turnover intent/ Self-assessed performance/ Job satisfaction/ Health, etc.</a:t>
            </a:r>
          </a:p>
          <a:p>
            <a:pPr lvl="2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C2B691B-862C-4C59-8070-49E02F36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Background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4078419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173038" y="996125"/>
            <a:ext cx="5145721" cy="3273742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approach to quantifying organizational productivity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“Better buildings” strategies have positive effects on multiple metrics related to organizational 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Effects similar in size to other corporate strategies affecting employee health, well-being and performance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3F57BA-3C8C-42EA-B0C0-FB851DA04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pic>
        <p:nvPicPr>
          <p:cNvPr id="5" name="Picture 2" descr="http://learnaboutgmp.com/wp-content/uploads/2011/11/Untitl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t="9109" r="17109" b="4275"/>
          <a:stretch/>
        </p:blipFill>
        <p:spPr bwMode="auto">
          <a:xfrm>
            <a:off x="5512290" y="1107063"/>
            <a:ext cx="3097987" cy="2816351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97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274672" y="930138"/>
            <a:ext cx="8751887" cy="308768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Use the buildings part of the budget to enhance the salaries and benefits part of the budget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E89431-A28A-452B-A409-F6C13A0DC8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CA" dirty="0"/>
              <a:t>Approach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93216" y="4509248"/>
            <a:ext cx="4114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200" i="1" dirty="0">
                <a:solidFill>
                  <a:srgbClr val="464646"/>
                </a:solidFill>
                <a:latin typeface="Montserrat"/>
              </a:rPr>
              <a:t> Brill, </a:t>
            </a:r>
            <a:r>
              <a:rPr lang="en-US" sz="1200" i="1" dirty="0" err="1">
                <a:solidFill>
                  <a:srgbClr val="464646"/>
                </a:solidFill>
                <a:latin typeface="Montserrat"/>
              </a:rPr>
              <a:t>Weidemann</a:t>
            </a:r>
            <a:r>
              <a:rPr lang="en-US" sz="1200" i="1" dirty="0">
                <a:solidFill>
                  <a:srgbClr val="464646"/>
                </a:solidFill>
                <a:latin typeface="Montserrat"/>
              </a:rPr>
              <a:t>, &amp; BOSTI Associates, 2001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0" t="14264" r="26407" b="2941"/>
          <a:stretch/>
        </p:blipFill>
        <p:spPr bwMode="auto">
          <a:xfrm>
            <a:off x="2392680" y="1199655"/>
            <a:ext cx="3415459" cy="32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252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55C59B-7951-4441-BD90-99B85F0193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forgotten 90%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2B70F12-24B2-43FA-BE0B-1A714F127173}"/>
              </a:ext>
            </a:extLst>
          </p:cNvPr>
          <p:cNvSpPr/>
          <p:nvPr/>
        </p:nvSpPr>
        <p:spPr>
          <a:xfrm>
            <a:off x="223838" y="705028"/>
            <a:ext cx="6899259" cy="4438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/>
          </a:p>
        </p:txBody>
      </p:sp>
    </p:spTree>
    <p:extLst>
      <p:ext uri="{BB962C8B-B14F-4D97-AF65-F5344CB8AC3E}">
        <p14:creationId xmlns:p14="http://schemas.microsoft.com/office/powerpoint/2010/main" val="1237699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173039" y="1027906"/>
            <a:ext cx="5141912" cy="3087687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Traditional productivity thinking not applicable to modern office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metric approach from </a:t>
            </a:r>
            <a:br>
              <a:rPr lang="en-US" sz="2000" dirty="0"/>
            </a:br>
            <a:r>
              <a:rPr lang="en-US" sz="2000" dirty="0"/>
              <a:t>CABA and WGBC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Balanced scorecard </a:t>
            </a:r>
            <a:br>
              <a:rPr lang="en-US" sz="2000" dirty="0"/>
            </a:br>
            <a:r>
              <a:rPr lang="en-US" sz="2000" dirty="0"/>
              <a:t>concept widely </a:t>
            </a:r>
            <a:br>
              <a:rPr lang="en-US" sz="2000" dirty="0"/>
            </a:br>
            <a:r>
              <a:rPr lang="en-US" sz="2000" dirty="0"/>
              <a:t>accepted in other </a:t>
            </a:r>
            <a:br>
              <a:rPr lang="en-US" sz="2000" dirty="0"/>
            </a:br>
            <a:r>
              <a:rPr lang="en-US" sz="2000" dirty="0"/>
              <a:t>contexts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F69337-65AE-440A-B687-6948D6C75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forgotten 90%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9059" r="34750" b="13439"/>
          <a:stretch/>
        </p:blipFill>
        <p:spPr bwMode="auto">
          <a:xfrm>
            <a:off x="6564969" y="1148323"/>
            <a:ext cx="2154182" cy="2793512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4" t="10130" r="35141" b="6704"/>
          <a:stretch/>
        </p:blipFill>
        <p:spPr bwMode="auto">
          <a:xfrm>
            <a:off x="4137647" y="1957631"/>
            <a:ext cx="2002386" cy="2794001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649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112078" y="1027906"/>
            <a:ext cx="8751887" cy="3742214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Does my energy performance need to be improved? </a:t>
            </a:r>
            <a:br>
              <a:rPr lang="en-US" sz="2600" dirty="0"/>
            </a:br>
            <a:r>
              <a:rPr lang="en-US" sz="2600" dirty="0">
                <a:sym typeface="Wingdings" panose="05000000000000000000" pitchFamily="2" charset="2"/>
              </a:rPr>
              <a:t> benchmarking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Assess several strategies to improvement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Benefits often better expressed in equivalent terms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Apply this process across multiple metrics related to organizational productivity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1EA0D3-236A-4CCF-9FE4-841538142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Approach – analogy to improving energy performance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31" y="2874717"/>
            <a:ext cx="2194973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45" y="2827561"/>
            <a:ext cx="1429532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64760" y="3629097"/>
            <a:ext cx="1698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7030A0"/>
                </a:solidFill>
                <a:latin typeface="Montserrat"/>
              </a:rPr>
              <a:t># cars off the road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2397" y="3629097"/>
            <a:ext cx="147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7030A0"/>
                </a:solidFill>
                <a:latin typeface="Montserrat"/>
              </a:rPr>
              <a:t>Planting # trees</a:t>
            </a:r>
          </a:p>
        </p:txBody>
      </p:sp>
    </p:spTree>
    <p:extLst>
      <p:ext uri="{BB962C8B-B14F-4D97-AF65-F5344CB8AC3E}">
        <p14:creationId xmlns:p14="http://schemas.microsoft.com/office/powerpoint/2010/main" val="634262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137385" y="1176338"/>
            <a:ext cx="4914675" cy="334232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Absenteeism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Employee turnover intent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Self-assessed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Job satisfaction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Health and well-being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(Complaints to the FM)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Benchmark developed for each</a:t>
            </a:r>
            <a:endParaRPr lang="en-US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4D574A-A1FB-44A1-912F-F5FF481BDC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Organizational Productivity Metrics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0" y="1615803"/>
            <a:ext cx="3696532" cy="2463392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061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223838" y="1013460"/>
            <a:ext cx="8701087" cy="37947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B050"/>
                </a:solidFill>
              </a:rPr>
              <a:t>Better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Office type</a:t>
            </a:r>
            <a:br>
              <a:rPr lang="en-CA" sz="1800" dirty="0"/>
            </a:br>
            <a:r>
              <a:rPr lang="en-CA" sz="2000" dirty="0"/>
              <a:t>(private vs open-plan)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Workplace health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Bonuses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Flexible work options</a:t>
            </a:r>
          </a:p>
          <a:p>
            <a:pPr marL="0" indent="0">
              <a:buNone/>
            </a:pPr>
            <a:endParaRPr lang="en-C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Peer-reviewed literature synthesized for effects on each organizational productivity metric</a:t>
            </a:r>
          </a:p>
          <a:p>
            <a:pPr lvl="2"/>
            <a:r>
              <a:rPr lang="en-CA" sz="1800" dirty="0"/>
              <a:t>&gt; 4000 abstracts, and 500 full publications reviewed</a:t>
            </a:r>
          </a:p>
          <a:p>
            <a:pPr lvl="2"/>
            <a:r>
              <a:rPr lang="en-CA" sz="1800" dirty="0"/>
              <a:t>Studies from real office workplaces only</a:t>
            </a:r>
            <a:endParaRPr lang="en-US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C38DC1-C54D-4C84-B650-4C12B8203D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Corporate Strategies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11983" r="22223" b="2614"/>
          <a:stretch/>
        </p:blipFill>
        <p:spPr bwMode="auto">
          <a:xfrm>
            <a:off x="4690325" y="952503"/>
            <a:ext cx="2874852" cy="2202177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757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8702B-B76E-4675-922B-2F53F01731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775556"/>
              </p:ext>
            </p:extLst>
          </p:nvPr>
        </p:nvGraphicFramePr>
        <p:xfrm>
          <a:off x="233122" y="727582"/>
          <a:ext cx="7332104" cy="4415918"/>
        </p:xfrm>
        <a:graphic>
          <a:graphicData uri="http://schemas.openxmlformats.org/drawingml/2006/table">
            <a:tbl>
              <a:tblPr firstRow="1" bandRow="1"/>
              <a:tblGrid>
                <a:gridCol w="962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7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6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77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Strategies (IV)</a:t>
                      </a:r>
                      <a:r>
                        <a:rPr lang="en-US" sz="1100" b="1" dirty="0">
                          <a:effectLst/>
                          <a:sym typeface="Wingdings"/>
                        </a:rPr>
                        <a:t>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Better Buildings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Office Type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Workplace Health Programs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Bonuses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Flexible Work  Options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7030A0"/>
                          </a:solidFill>
                          <a:effectLst/>
                        </a:rPr>
                        <a:t>Benchmark  </a:t>
                      </a:r>
                      <a:r>
                        <a:rPr lang="en-US" sz="1100" b="0" dirty="0">
                          <a:solidFill>
                            <a:srgbClr val="7030A0"/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900" b="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Metrics or KPIs (DV)</a:t>
                      </a: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</a:pPr>
                      <a:endParaRPr lang="en-US" sz="900" b="1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Unit </a:t>
                      </a:r>
                      <a:br>
                        <a:rPr lang="en-US" sz="11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2 – 15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Absenteeism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0.4 – 1.5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3.2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 – 1.8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1.0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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day/per/</a:t>
                      </a:r>
                      <a:r>
                        <a:rPr lang="en-US" sz="1100" b="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yr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18 – 30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2"/>
                          </a:solidFill>
                          <a:effectLst/>
                        </a:rPr>
                        <a:t>Employee Turnover (int.)</a:t>
                      </a:r>
                      <a:endParaRPr lang="en-US" sz="900" b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1.3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18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 – 100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7030A0"/>
                          </a:solidFill>
                          <a:effectLst/>
                        </a:rPr>
                        <a:t>0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Self-assessed Performance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2 – 10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8– 15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 – 10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%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60 – 80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chemeClr val="tx2"/>
                          </a:solidFill>
                          <a:effectLst/>
                        </a:rPr>
                        <a:t>Job Satisfaction</a:t>
                      </a:r>
                      <a:endParaRPr lang="en-US" sz="900" b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4 – 9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5 – 10 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 – 12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0 – 10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 – 100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7030A0"/>
                          </a:solidFill>
                          <a:effectLst/>
                        </a:rPr>
                        <a:t>30 – 60</a:t>
                      </a:r>
                      <a:endParaRPr lang="en-US" sz="1100" b="1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Health &amp; </a:t>
                      </a:r>
                      <a:b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Well-being (symptoms)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5 – 9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endParaRPr lang="en-US" sz="11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 – 100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effectLst/>
                        </a:rPr>
                        <a:t>55 – 75</a:t>
                      </a:r>
                      <a:endParaRPr lang="en-US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Health &amp; </a:t>
                      </a:r>
                      <a:b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</a:rPr>
                        <a:t>Well-being (overall)</a:t>
                      </a:r>
                      <a:endParaRPr lang="en-US" sz="9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6 – 10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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11 – 12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0 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</a:pP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2"/>
                          </a:solidFill>
                          <a:effectLst/>
                          <a:sym typeface="Wingdings"/>
                        </a:rPr>
                        <a:t></a:t>
                      </a:r>
                      <a:r>
                        <a:rPr lang="en-US" sz="1100" b="1" dirty="0">
                          <a:solidFill>
                            <a:schemeClr val="tx2"/>
                          </a:solidFill>
                          <a:effectLst/>
                        </a:rPr>
                        <a:t> 6</a:t>
                      </a:r>
                      <a:endParaRPr lang="en-US" sz="11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</a:rPr>
                        <a:t>0 – 100</a:t>
                      </a:r>
                      <a:endParaRPr lang="en-US" sz="900" b="0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290" marR="34290" marT="20574" marB="2057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294738" y="727582"/>
            <a:ext cx="913282" cy="441591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 ker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592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3166716" y="1954209"/>
            <a:ext cx="3876477" cy="98876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0D8AFF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EA6A2D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C2D069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AACFE3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spc="300" dirty="0">
                <a:solidFill>
                  <a:srgbClr val="C1D52F"/>
                </a:solidFill>
                <a:latin typeface="Arial"/>
                <a:cs typeface="Arial"/>
              </a:rPr>
              <a:t>WELCOME TO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03580" y="2108814"/>
            <a:ext cx="6128767" cy="13011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2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"/>
                <a:cs typeface="Arial"/>
              </a:rPr>
              <a:t>Innovation Theater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9283" y="297003"/>
            <a:ext cx="4603655" cy="1246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0" kern="900" cap="all" spc="300" dirty="0">
                <a:solidFill>
                  <a:schemeClr val="bg1"/>
                </a:solidFill>
                <a:latin typeface="Arial"/>
                <a:cs typeface="Arial"/>
              </a:rPr>
              <a:t>CABLE-TEC</a:t>
            </a:r>
            <a:r>
              <a:rPr lang="en-US" sz="900" b="0" kern="900" cap="all" spc="300" baseline="0" dirty="0">
                <a:solidFill>
                  <a:schemeClr val="bg1"/>
                </a:solidFill>
                <a:latin typeface="Arial"/>
                <a:cs typeface="Arial"/>
              </a:rPr>
              <a:t> EXPO</a:t>
            </a:r>
            <a:r>
              <a:rPr lang="en-US" sz="900" b="0" kern="900" cap="all" spc="300" baseline="30000" dirty="0">
                <a:solidFill>
                  <a:schemeClr val="bg1"/>
                </a:solidFill>
                <a:latin typeface="Arial"/>
                <a:cs typeface="Arial"/>
              </a:rPr>
              <a:t>®</a:t>
            </a:r>
            <a:r>
              <a:rPr lang="en-US" sz="900" b="0" kern="900" cap="all" spc="300" baseline="0" dirty="0">
                <a:solidFill>
                  <a:schemeClr val="bg1"/>
                </a:solidFill>
                <a:latin typeface="Arial"/>
                <a:cs typeface="Arial"/>
              </a:rPr>
              <a:t> 2019 |</a:t>
            </a:r>
            <a:r>
              <a:rPr lang="en-US" sz="900" b="0" kern="900" cap="all" spc="300" dirty="0">
                <a:solidFill>
                  <a:schemeClr val="bg1"/>
                </a:solidFill>
                <a:latin typeface="Arial"/>
                <a:cs typeface="Arial"/>
              </a:rPr>
              <a:t> INNOVATION THEATER</a:t>
            </a:r>
          </a:p>
        </p:txBody>
      </p:sp>
    </p:spTree>
    <p:extLst>
      <p:ext uri="{BB962C8B-B14F-4D97-AF65-F5344CB8AC3E}">
        <p14:creationId xmlns:p14="http://schemas.microsoft.com/office/powerpoint/2010/main" val="3392202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223838" y="726368"/>
            <a:ext cx="8751887" cy="4226242"/>
          </a:xfrm>
        </p:spPr>
        <p:txBody>
          <a:bodyPr>
            <a:normAutofit fontScale="92500"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New outcomes for high-profile concepts; </a:t>
            </a:r>
            <a:br>
              <a:rPr lang="en-CA" dirty="0"/>
            </a:br>
            <a:r>
              <a:rPr lang="en-CA" dirty="0"/>
              <a:t>e.g., employee engagement, creativity, </a:t>
            </a:r>
            <a:br>
              <a:rPr lang="en-CA" dirty="0"/>
            </a:br>
            <a:r>
              <a:rPr lang="en-CA" dirty="0"/>
              <a:t>new employee attraction, communication, </a:t>
            </a:r>
            <a:br>
              <a:rPr lang="en-CA" dirty="0"/>
            </a:br>
            <a:r>
              <a:rPr lang="en-CA" dirty="0"/>
              <a:t>and presenteeism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Analysis of archived FM complaints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Longitudinal data analysis to establish </a:t>
            </a:r>
            <a:br>
              <a:rPr lang="en-CA" dirty="0"/>
            </a:br>
            <a:r>
              <a:rPr lang="en-CA" dirty="0"/>
              <a:t>causation and persistence of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Measures of </a:t>
            </a:r>
            <a:r>
              <a:rPr lang="en-CA" i="1" dirty="0"/>
              <a:t>in-situ</a:t>
            </a:r>
            <a:r>
              <a:rPr lang="en-CA" dirty="0"/>
              <a:t> job performance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Leverage Internet of Things (IoT), and wearables, to enhance existing metrics, or to develop new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Common measurement scales, and reporting </a:t>
            </a:r>
            <a:br>
              <a:rPr lang="en-CA" dirty="0"/>
            </a:br>
            <a:r>
              <a:rPr lang="en-CA" dirty="0"/>
              <a:t>formats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998DDB-EB21-4663-8856-DBAE0D8B2F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Research Gaps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r="20833" b="16582"/>
          <a:stretch/>
        </p:blipFill>
        <p:spPr bwMode="auto">
          <a:xfrm>
            <a:off x="5993842" y="1043017"/>
            <a:ext cx="2101850" cy="2266782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520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800D3-C9F7-4164-BAD4-427D92F58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Phase 2:   Task Force </a:t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 descr="http://www.caba.org/documents/thumbnail-gallery/images/IOPBAS-view.jpg">
            <a:extLst>
              <a:ext uri="{FF2B5EF4-FFF2-40B4-BE49-F238E27FC236}">
                <a16:creationId xmlns:a16="http://schemas.microsoft.com/office/drawing/2014/main" id="{B00D3B7A-D4CE-4730-AD5E-4FA9F3F99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5"/>
          <a:stretch/>
        </p:blipFill>
        <p:spPr bwMode="auto">
          <a:xfrm>
            <a:off x="5458668" y="2324433"/>
            <a:ext cx="2828086" cy="1248107"/>
          </a:xfrm>
          <a:prstGeom prst="rect">
            <a:avLst/>
          </a:prstGeom>
          <a:effectLst>
            <a:glow rad="279400">
              <a:srgbClr val="E83E1D">
                <a:alpha val="26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6F78F8-F0BB-419A-A3EE-4C2D24926D30}"/>
              </a:ext>
            </a:extLst>
          </p:cNvPr>
          <p:cNvSpPr/>
          <p:nvPr/>
        </p:nvSpPr>
        <p:spPr>
          <a:xfrm>
            <a:off x="514347" y="1013640"/>
            <a:ext cx="52469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Bianca Van Der Zande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Philips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Brandon Buckingham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Steelcase Inc.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Craig Walker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United Technologies Research Center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Sapoznikow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Intel Corporation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Greg Walker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CABA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Jennifer Veitch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National Research Council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Rachna Stegall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UL LLC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Rimes Mortimer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Microsoft Corporation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 Zimmer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CABA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Stephen Becker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Kimberly-Clark Professional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Trevor Nightingale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National Research Council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defTabSz="685800">
              <a:defRPr/>
            </a:pPr>
            <a:r>
              <a:rPr lang="en-CA" b="1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Tucker Boren 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CA" dirty="0">
                <a:solidFill>
                  <a:srgbClr val="E83E1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Acuity Brands, Inc.</a:t>
            </a:r>
            <a:r>
              <a:rPr lang="en-CA" dirty="0">
                <a:solidFill>
                  <a:srgbClr val="46464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8114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1"/>
          </p:nvPr>
        </p:nvSpPr>
        <p:spPr>
          <a:xfrm>
            <a:off x="173038" y="887204"/>
            <a:ext cx="8751887" cy="3087687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Phase 2 will examine the effect of building characteristics and systems on multiple metrics in the same organization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Much of the necessary data already exists – it then must be accessed, collated and analyzed by building features</a:t>
            </a:r>
          </a:p>
          <a:p>
            <a:pPr marL="285750" indent="-285750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Consortium of funding and data partners via CABA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85883-AA8D-43A8-81F8-68F82B758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Phase 2:  Overview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3443" r="7005" b="5251"/>
          <a:stretch/>
        </p:blipFill>
        <p:spPr bwMode="auto">
          <a:xfrm>
            <a:off x="223838" y="2513108"/>
            <a:ext cx="4947602" cy="25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386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98E9A7-2BE8-43B3-8F91-8DB771F24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work under Phase 2 will compromise two stages: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60B4F-6B56-441D-8F3D-A16F293594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Phase 2:  Work Plan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404016" y="2633453"/>
            <a:ext cx="6327017" cy="1964382"/>
            <a:chOff x="152400" y="3511266"/>
            <a:chExt cx="8436023" cy="2619176"/>
          </a:xfrm>
        </p:grpSpPr>
        <p:sp>
          <p:nvSpPr>
            <p:cNvPr id="33" name="TextBox 32"/>
            <p:cNvSpPr txBox="1"/>
            <p:nvPr/>
          </p:nvSpPr>
          <p:spPr>
            <a:xfrm>
              <a:off x="152400" y="4124474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CA" sz="750" b="1">
                  <a:solidFill>
                    <a:prstClr val="black"/>
                  </a:solidFill>
                  <a:latin typeface="Calibri"/>
                </a:rPr>
                <a:t>Bldg 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2400" y="4468286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CA" sz="750" b="1">
                  <a:solidFill>
                    <a:prstClr val="black"/>
                  </a:solidFill>
                  <a:latin typeface="Calibri"/>
                </a:rPr>
                <a:t>Bldg 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2400" y="4823886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CA" sz="750" b="1">
                  <a:solidFill>
                    <a:prstClr val="black"/>
                  </a:solidFill>
                  <a:latin typeface="Calibri"/>
                </a:rPr>
                <a:t>Bldg 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2400" y="5204886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CA" sz="750" b="1">
                  <a:solidFill>
                    <a:prstClr val="black"/>
                  </a:solidFill>
                  <a:latin typeface="Calibri"/>
                </a:rPr>
                <a:t>Bldg 4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44522" y="3511266"/>
              <a:ext cx="8343901" cy="2619176"/>
              <a:chOff x="342899" y="2120900"/>
              <a:chExt cx="8343901" cy="2619176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42899" y="2120900"/>
                <a:ext cx="8343901" cy="2619176"/>
                <a:chOff x="342899" y="2120900"/>
                <a:chExt cx="8343901" cy="2619176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762000" y="2895600"/>
                  <a:ext cx="7924800" cy="1066800"/>
                  <a:chOff x="762000" y="2895600"/>
                  <a:chExt cx="7924800" cy="1066800"/>
                </a:xfrm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762000" y="2895600"/>
                    <a:ext cx="7924800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762000" y="3225800"/>
                    <a:ext cx="7924800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762000" y="3581400"/>
                    <a:ext cx="7924800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762000" y="3962400"/>
                    <a:ext cx="7924800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342899" y="2590800"/>
                  <a:ext cx="1497865" cy="2149276"/>
                  <a:chOff x="342899" y="2590800"/>
                  <a:chExt cx="1497865" cy="2149276"/>
                </a:xfrm>
              </p:grpSpPr>
              <p:cxnSp>
                <p:nvCxnSpPr>
                  <p:cNvPr id="62" name="Straight Arrow Connector 61"/>
                  <p:cNvCxnSpPr/>
                  <p:nvPr/>
                </p:nvCxnSpPr>
                <p:spPr>
                  <a:xfrm>
                    <a:off x="762000" y="2590800"/>
                    <a:ext cx="0" cy="1752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342899" y="4432300"/>
                    <a:ext cx="1497865" cy="3077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CA" sz="900" dirty="0">
                        <a:solidFill>
                          <a:prstClr val="black"/>
                        </a:solidFill>
                        <a:latin typeface="Calibri"/>
                      </a:rPr>
                      <a:t>HR survey &amp; data 1</a:t>
                    </a:r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2057400" y="2578100"/>
                  <a:ext cx="1588600" cy="2149276"/>
                  <a:chOff x="342900" y="2590800"/>
                  <a:chExt cx="1588600" cy="2149276"/>
                </a:xfrm>
              </p:grpSpPr>
              <p:cxnSp>
                <p:nvCxnSpPr>
                  <p:cNvPr id="60" name="Straight Arrow Connector 59"/>
                  <p:cNvCxnSpPr/>
                  <p:nvPr/>
                </p:nvCxnSpPr>
                <p:spPr>
                  <a:xfrm>
                    <a:off x="762000" y="2590800"/>
                    <a:ext cx="0" cy="1752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342900" y="4432300"/>
                    <a:ext cx="1588600" cy="3077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CA" sz="900">
                        <a:solidFill>
                          <a:prstClr val="black"/>
                        </a:solidFill>
                        <a:latin typeface="Calibri"/>
                      </a:rPr>
                      <a:t>HR survey &amp; data 2</a:t>
                    </a:r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4305299" y="2569865"/>
                  <a:ext cx="1516551" cy="2149276"/>
                  <a:chOff x="342899" y="2590800"/>
                  <a:chExt cx="1516551" cy="2149276"/>
                </a:xfrm>
              </p:grpSpPr>
              <p:cxnSp>
                <p:nvCxnSpPr>
                  <p:cNvPr id="58" name="Straight Arrow Connector 57"/>
                  <p:cNvCxnSpPr/>
                  <p:nvPr/>
                </p:nvCxnSpPr>
                <p:spPr>
                  <a:xfrm>
                    <a:off x="762000" y="2590800"/>
                    <a:ext cx="0" cy="1752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42899" y="4432300"/>
                    <a:ext cx="1516551" cy="3077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CA" sz="900">
                        <a:solidFill>
                          <a:prstClr val="black"/>
                        </a:solidFill>
                        <a:latin typeface="Calibri"/>
                      </a:rPr>
                      <a:t>HR survey &amp; data 3</a:t>
                    </a:r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6553199" y="2590800"/>
                  <a:ext cx="1497871" cy="2149276"/>
                  <a:chOff x="342899" y="2590800"/>
                  <a:chExt cx="1497871" cy="2149276"/>
                </a:xfrm>
              </p:grpSpPr>
              <p:cxnSp>
                <p:nvCxnSpPr>
                  <p:cNvPr id="56" name="Straight Arrow Connector 55"/>
                  <p:cNvCxnSpPr/>
                  <p:nvPr/>
                </p:nvCxnSpPr>
                <p:spPr>
                  <a:xfrm>
                    <a:off x="762000" y="2590800"/>
                    <a:ext cx="0" cy="17526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42899" y="4432300"/>
                    <a:ext cx="1497871" cy="307776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685800">
                      <a:defRPr/>
                    </a:pPr>
                    <a:r>
                      <a:rPr lang="en-CA" sz="900" dirty="0">
                        <a:solidFill>
                          <a:prstClr val="black"/>
                        </a:solidFill>
                        <a:latin typeface="Calibri"/>
                      </a:rPr>
                      <a:t>HR survey &amp; data 4</a:t>
                    </a:r>
                  </a:p>
                </p:txBody>
              </p: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1017100" y="2120900"/>
                  <a:ext cx="1028700" cy="864700"/>
                  <a:chOff x="1017100" y="2120900"/>
                  <a:chExt cx="1028700" cy="864700"/>
                </a:xfrm>
              </p:grpSpPr>
              <p:sp>
                <p:nvSpPr>
                  <p:cNvPr id="53" name="Oval 52"/>
                  <p:cNvSpPr/>
                  <p:nvPr/>
                </p:nvSpPr>
                <p:spPr>
                  <a:xfrm>
                    <a:off x="1435100" y="2805600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CA" sz="135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54" name="Straight Arrow Connector 53"/>
                  <p:cNvCxnSpPr/>
                  <p:nvPr/>
                </p:nvCxnSpPr>
                <p:spPr>
                  <a:xfrm flipV="1">
                    <a:off x="1525100" y="2451100"/>
                    <a:ext cx="0" cy="342900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1017100" y="2120900"/>
                    <a:ext cx="1028700" cy="338555"/>
                  </a:xfrm>
                  <a:prstGeom prst="rect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00">
                      <a:defRPr/>
                    </a:pPr>
                    <a:r>
                      <a:rPr lang="en-CA" sz="1050">
                        <a:solidFill>
                          <a:srgbClr val="C00000"/>
                        </a:solidFill>
                        <a:latin typeface="Calibri"/>
                      </a:rPr>
                      <a:t>Retrofit 1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048000" y="2451100"/>
                  <a:ext cx="1028700" cy="864700"/>
                  <a:chOff x="1017100" y="2120900"/>
                  <a:chExt cx="1028700" cy="864700"/>
                </a:xfrm>
              </p:grpSpPr>
              <p:sp>
                <p:nvSpPr>
                  <p:cNvPr id="50" name="Oval 49"/>
                  <p:cNvSpPr/>
                  <p:nvPr/>
                </p:nvSpPr>
                <p:spPr>
                  <a:xfrm>
                    <a:off x="1435100" y="2805600"/>
                    <a:ext cx="180000" cy="180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CA" sz="1350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cxnSp>
                <p:nvCxnSpPr>
                  <p:cNvPr id="51" name="Straight Arrow Connector 50"/>
                  <p:cNvCxnSpPr/>
                  <p:nvPr/>
                </p:nvCxnSpPr>
                <p:spPr>
                  <a:xfrm flipV="1">
                    <a:off x="1525100" y="2451100"/>
                    <a:ext cx="0" cy="342900"/>
                  </a:xfrm>
                  <a:prstGeom prst="straightConnector1">
                    <a:avLst/>
                  </a:prstGeom>
                  <a:ln>
                    <a:solidFill>
                      <a:srgbClr val="C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1017100" y="2120900"/>
                    <a:ext cx="1028700" cy="338555"/>
                  </a:xfrm>
                  <a:prstGeom prst="rect">
                    <a:avLst/>
                  </a:prstGeom>
                  <a:noFill/>
                  <a:ln>
                    <a:solidFill>
                      <a:srgbClr val="C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00">
                      <a:defRPr/>
                    </a:pPr>
                    <a:r>
                      <a:rPr lang="en-CA" sz="1050">
                        <a:solidFill>
                          <a:srgbClr val="C00000"/>
                        </a:solidFill>
                        <a:latin typeface="Calibri"/>
                      </a:rPr>
                      <a:t>Retrofit 2</a:t>
                    </a:r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5403851" y="2270711"/>
                  <a:ext cx="1028700" cy="338555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685800">
                    <a:defRPr/>
                  </a:pPr>
                  <a:r>
                    <a:rPr lang="en-CA" sz="1050">
                      <a:solidFill>
                        <a:srgbClr val="C00000"/>
                      </a:solidFill>
                      <a:latin typeface="Calibri"/>
                    </a:rPr>
                    <a:t>Retrofit 3</a:t>
                  </a:r>
                </a:p>
              </p:txBody>
            </p:sp>
          </p:grpSp>
          <p:sp>
            <p:nvSpPr>
              <p:cNvPr id="40" name="Oval 39"/>
              <p:cNvSpPr/>
              <p:nvPr/>
            </p:nvSpPr>
            <p:spPr>
              <a:xfrm>
                <a:off x="5821850" y="3490300"/>
                <a:ext cx="180000" cy="180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CA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1" name="Straight Arrow Connector 40"/>
              <p:cNvCxnSpPr>
                <a:endCxn id="49" idx="2"/>
              </p:cNvCxnSpPr>
              <p:nvPr/>
            </p:nvCxnSpPr>
            <p:spPr>
              <a:xfrm flipV="1">
                <a:off x="5911851" y="2609265"/>
                <a:ext cx="6351" cy="869439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3D92E05-E906-4C97-8FDA-026D6B72705F}"/>
              </a:ext>
            </a:extLst>
          </p:cNvPr>
          <p:cNvSpPr/>
          <p:nvPr/>
        </p:nvSpPr>
        <p:spPr>
          <a:xfrm>
            <a:off x="-246063" y="1395219"/>
            <a:ext cx="8751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Acquisition of relevant anonymized RE and HR data from one or more partner organizations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  <a:latin typeface="Arial"/>
                <a:cs typeface="Arial"/>
              </a:rPr>
              <a:t>Analysis of these data to quantify how investments in building technologies affect org. prod. Metrics</a:t>
            </a:r>
          </a:p>
        </p:txBody>
      </p:sp>
    </p:spTree>
    <p:extLst>
      <p:ext uri="{BB962C8B-B14F-4D97-AF65-F5344CB8AC3E}">
        <p14:creationId xmlns:p14="http://schemas.microsoft.com/office/powerpoint/2010/main" val="2762181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6AE5D-FE14-4123-BF7B-F007F609B0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Phase 2:  Deliverables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53ABE0-6F75-4A63-B742-9186994C0A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838" y="1027906"/>
            <a:ext cx="8751887" cy="3528854"/>
          </a:xfrm>
        </p:spPr>
        <p:txBody>
          <a:bodyPr>
            <a:normAutofit/>
          </a:bodyPr>
          <a:lstStyle/>
          <a:p>
            <a:r>
              <a:rPr lang="en-US" sz="2000" dirty="0"/>
              <a:t>Project partners will </a:t>
            </a:r>
          </a:p>
          <a:p>
            <a:pPr lvl="1"/>
            <a:r>
              <a:rPr lang="en-US" sz="2000" dirty="0"/>
              <a:t>form a steering committee to shape research decisions</a:t>
            </a:r>
          </a:p>
          <a:p>
            <a:pPr lvl="1"/>
            <a:r>
              <a:rPr lang="en-US" sz="2000" dirty="0"/>
              <a:t>have the opportunity to review draft documents, and provide comments prior to delivery of final versions</a:t>
            </a:r>
          </a:p>
          <a:p>
            <a:pPr lvl="2"/>
            <a:r>
              <a:rPr lang="en-US" sz="2000" dirty="0"/>
              <a:t>Detailed report</a:t>
            </a:r>
          </a:p>
          <a:p>
            <a:pPr lvl="2"/>
            <a:r>
              <a:rPr lang="en-US" sz="2000" dirty="0"/>
              <a:t>PowerPoint slide deck</a:t>
            </a:r>
          </a:p>
          <a:p>
            <a:pPr lvl="2"/>
            <a:r>
              <a:rPr lang="en-US" sz="2000" dirty="0"/>
              <a:t>Version of final report edited for submission to a scientific journal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076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6BECF-47D9-4A09-B536-738779985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Phase 2:  Cost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5300" y="2158559"/>
            <a:ext cx="8183880" cy="21145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Clr>
                <a:schemeClr val="accent5">
                  <a:lumMod val="75000"/>
                </a:schemeClr>
              </a:buClr>
              <a:buFontTx/>
              <a:buBlip>
                <a:blip r:embed="rId3"/>
              </a:buBlip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4263" indent="-1698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98663" indent="-1698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-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7F7F7F"/>
                </a:solidFill>
                <a:latin typeface="Arial"/>
                <a:cs typeface="Arial"/>
              </a:rPr>
              <a:t>In addition, this project will require data to be donated by one or more organizations. The cost of preparing the data in a format suitable to protect privacy and to be ready for the NRC to analyze are expected to be in-kind costs borne by the donor organization</a:t>
            </a:r>
          </a:p>
          <a:p>
            <a:pPr defTabSz="6858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7F7F7F"/>
              </a:solidFill>
              <a:latin typeface="Arial"/>
              <a:cs typeface="Arial"/>
            </a:endParaRPr>
          </a:p>
          <a:p>
            <a:pPr defTabSz="685800">
              <a:buClr>
                <a:srgbClr val="4BACC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7F7F7F"/>
                </a:solidFill>
                <a:latin typeface="Arial"/>
                <a:cs typeface="Arial"/>
              </a:rPr>
              <a:t>Donor organization/s will be considered full project partners and will have a seat on the Steering Committee </a:t>
            </a:r>
            <a:endParaRPr lang="en-CA" sz="18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1EF2E046-67F0-45F8-800C-0BED88C74E81}"/>
              </a:ext>
            </a:extLst>
          </p:cNvPr>
          <p:cNvSpPr txBox="1">
            <a:spLocks/>
          </p:cNvSpPr>
          <p:nvPr/>
        </p:nvSpPr>
        <p:spPr>
          <a:xfrm>
            <a:off x="854091" y="1220784"/>
            <a:ext cx="6804009" cy="64293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0D8AFF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EA6A2D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C2D069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AACFE3"/>
              </a:buClr>
              <a:buFont typeface="Arial"/>
              <a:buChar char="•"/>
              <a:defRPr sz="2000" kern="1200">
                <a:solidFill>
                  <a:srgbClr val="22477A"/>
                </a:solidFill>
                <a:latin typeface="Times"/>
                <a:ea typeface="+mn-ea"/>
                <a:cs typeface="Time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>
                <a:solidFill>
                  <a:srgbClr val="FF0000"/>
                </a:solidFill>
              </a:rPr>
              <a:t>Cost to become a funder is $5K - $15K</a:t>
            </a:r>
            <a:endParaRPr lang="en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88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739A472-FC60-4BC7-AA0E-9963E11500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CONTACT CABA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1255E-F095-8D4F-9BF3-2D5742C7A90B}"/>
              </a:ext>
            </a:extLst>
          </p:cNvPr>
          <p:cNvSpPr/>
          <p:nvPr/>
        </p:nvSpPr>
        <p:spPr>
          <a:xfrm>
            <a:off x="-50060" y="1331763"/>
            <a:ext cx="5831345" cy="263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950" b="1" dirty="0">
                <a:latin typeface="Calibri" pitchFamily="34" charset="0"/>
              </a:rPr>
              <a:t>Continental Automated Buildings Association (CABA)</a:t>
            </a:r>
            <a:br>
              <a:rPr lang="en-US" altLang="en-US" sz="1950" b="1" dirty="0">
                <a:latin typeface="Calibri" pitchFamily="34" charset="0"/>
              </a:rPr>
            </a:br>
            <a:br>
              <a:rPr lang="en-US" altLang="en-US" sz="1463" b="1" dirty="0">
                <a:latin typeface="Calibri" pitchFamily="34" charset="0"/>
              </a:rPr>
            </a:br>
            <a:r>
              <a:rPr lang="en-US" altLang="en-US" sz="1463" b="1" dirty="0">
                <a:latin typeface="Calibri" pitchFamily="34" charset="0"/>
              </a:rPr>
              <a:t>613.686.1814</a:t>
            </a:r>
            <a:br>
              <a:rPr lang="en-US" altLang="en-US" sz="1463" b="1" dirty="0">
                <a:latin typeface="Calibri" pitchFamily="34" charset="0"/>
              </a:rPr>
            </a:br>
            <a:r>
              <a:rPr lang="en-US" altLang="en-US" sz="1463" b="1" dirty="0">
                <a:latin typeface="Calibri" pitchFamily="34" charset="0"/>
              </a:rPr>
              <a:t>Toll free: 888.798.CABA (2222) </a:t>
            </a:r>
            <a:br>
              <a:rPr lang="en-US" altLang="en-US" sz="1463" b="1" dirty="0">
                <a:latin typeface="Calibri" pitchFamily="34" charset="0"/>
              </a:rPr>
            </a:br>
            <a:endParaRPr lang="en-US" altLang="en-US" sz="1463" b="1" dirty="0">
              <a:latin typeface="Calibri" pitchFamily="34" charset="0"/>
            </a:endParaRPr>
          </a:p>
          <a:p>
            <a:pPr algn="ctr"/>
            <a:r>
              <a:rPr lang="en-US" altLang="en-US" sz="1463" b="1" u="sng" dirty="0">
                <a:solidFill>
                  <a:srgbClr val="0000FF"/>
                </a:solidFill>
                <a:latin typeface="Calibri" pitchFamily="34" charset="0"/>
              </a:rPr>
              <a:t>caba@caba.org</a:t>
            </a:r>
            <a:br>
              <a:rPr lang="en-US" altLang="en-US" sz="1463" b="1" u="sng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US" altLang="en-US" sz="1463" b="1" u="sng" dirty="0">
                <a:solidFill>
                  <a:srgbClr val="0000FF"/>
                </a:solidFill>
                <a:latin typeface="Calibri" pitchFamily="34" charset="0"/>
              </a:rPr>
              <a:t>www.CABA.org </a:t>
            </a:r>
            <a:br>
              <a:rPr lang="en-US" altLang="en-US" sz="1463" b="1" u="sng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CA" altLang="en-US" sz="1463" b="1" u="sng" dirty="0">
                <a:solidFill>
                  <a:srgbClr val="0000FF"/>
                </a:solidFill>
                <a:latin typeface="Calibri" pitchFamily="34" charset="0"/>
              </a:rPr>
              <a:t>www.twitter.com/caba_news </a:t>
            </a:r>
            <a:br>
              <a:rPr lang="en-CA" altLang="en-US" sz="1463" b="1" u="sng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en-CA" altLang="en-US" sz="1463" b="1" u="sng" dirty="0">
                <a:solidFill>
                  <a:srgbClr val="0000FF"/>
                </a:solidFill>
                <a:latin typeface="Calibri" pitchFamily="34" charset="0"/>
              </a:rPr>
              <a:t>www.linkedin.com/groups?gid=2121884 </a:t>
            </a:r>
          </a:p>
          <a:p>
            <a:pPr algn="ctr">
              <a:spcBef>
                <a:spcPts val="1097"/>
              </a:spcBef>
            </a:pPr>
            <a:r>
              <a:rPr lang="en-CA" altLang="en-US" sz="1950" b="1" dirty="0">
                <a:solidFill>
                  <a:srgbClr val="E83E1D"/>
                </a:solidFill>
                <a:latin typeface="Calibri" pitchFamily="34" charset="0"/>
              </a:rPr>
              <a:t>Connect to what’s next™</a:t>
            </a:r>
            <a:endParaRPr lang="en-CA" altLang="en-US" sz="1950" b="1" dirty="0">
              <a:solidFill>
                <a:srgbClr val="E83E1D"/>
              </a:solidFill>
              <a:latin typeface="Calibri" pitchFamily="34" charset="0"/>
              <a:hlinkClick r:id="" action="ppaction://noactio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53B2E-0E3F-4335-850B-B590E2F25136}"/>
              </a:ext>
            </a:extLst>
          </p:cNvPr>
          <p:cNvSpPr txBox="1"/>
          <p:nvPr/>
        </p:nvSpPr>
        <p:spPr>
          <a:xfrm>
            <a:off x="5951224" y="2144362"/>
            <a:ext cx="30197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725" dirty="0">
              <a:solidFill>
                <a:srgbClr val="C00000"/>
              </a:solidFill>
              <a:latin typeface="Montserrat Light"/>
            </a:endParaRPr>
          </a:p>
          <a:p>
            <a:pPr algn="ctr"/>
            <a:r>
              <a:rPr lang="en-US" sz="1725" b="1" dirty="0">
                <a:latin typeface="Montserrat Light"/>
              </a:rPr>
              <a:t>May 3-5, 2020</a:t>
            </a:r>
          </a:p>
          <a:p>
            <a:pPr algn="ctr"/>
            <a:r>
              <a:rPr lang="en-US" sz="1725" dirty="0">
                <a:latin typeface="Montserrat Light"/>
              </a:rPr>
              <a:t>Sawgrass Marriot Resort &amp; Spa</a:t>
            </a:r>
          </a:p>
          <a:p>
            <a:pPr algn="ctr"/>
            <a:r>
              <a:rPr lang="en-US" sz="1725" dirty="0">
                <a:latin typeface="Montserrat Light"/>
              </a:rPr>
              <a:t>Ponte </a:t>
            </a:r>
            <a:r>
              <a:rPr lang="en-US" sz="1725" dirty="0" err="1">
                <a:latin typeface="Montserrat Light"/>
              </a:rPr>
              <a:t>Vedra</a:t>
            </a:r>
            <a:r>
              <a:rPr lang="en-US" sz="1725" dirty="0">
                <a:latin typeface="Montserrat Light"/>
              </a:rPr>
              <a:t> Beach, FL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CDDDB4-C916-4339-9BA7-0AD76C6F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915" y="3394046"/>
            <a:ext cx="1049681" cy="83099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34776D-4502-48F3-9CDB-F3857385611F}"/>
              </a:ext>
            </a:extLst>
          </p:cNvPr>
          <p:cNvCxnSpPr>
            <a:cxnSpLocks/>
          </p:cNvCxnSpPr>
          <p:nvPr/>
        </p:nvCxnSpPr>
        <p:spPr>
          <a:xfrm>
            <a:off x="7425946" y="3410412"/>
            <a:ext cx="0" cy="795542"/>
          </a:xfrm>
          <a:prstGeom prst="line">
            <a:avLst/>
          </a:prstGeom>
          <a:ln>
            <a:solidFill>
              <a:srgbClr val="A4A9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AF16170-BF78-4C3B-813A-4F524A21F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947" y="3514801"/>
            <a:ext cx="1003513" cy="586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A8D00B-26FF-40E0-B2C3-2D9CE8F1D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575" y="1192415"/>
            <a:ext cx="1780743" cy="104108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DB7F6C-1FF4-49CE-B899-008051D62ECB}"/>
              </a:ext>
            </a:extLst>
          </p:cNvPr>
          <p:cNvCxnSpPr>
            <a:cxnSpLocks/>
          </p:cNvCxnSpPr>
          <p:nvPr/>
        </p:nvCxnSpPr>
        <p:spPr>
          <a:xfrm>
            <a:off x="5704207" y="962761"/>
            <a:ext cx="7637" cy="3705713"/>
          </a:xfrm>
          <a:prstGeom prst="line">
            <a:avLst/>
          </a:prstGeom>
          <a:ln>
            <a:solidFill>
              <a:srgbClr val="A4A9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613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03580" y="1529696"/>
            <a:ext cx="5193217" cy="1731979"/>
          </a:xfrm>
          <a:prstGeom prst="rect">
            <a:avLst/>
          </a:prstGeom>
          <a:effectLst/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5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latin typeface="Arial"/>
                <a:cs typeface="Arial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7789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E6ABA-0890-8444-B9CB-76C8C22A55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8975" y="1524000"/>
            <a:ext cx="7029450" cy="5414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2259B-1270-D947-B569-E0A410264E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8975" y="875911"/>
            <a:ext cx="7029450" cy="648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6F4390-53D3-E64A-979D-866D85A2A4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8975" y="254001"/>
            <a:ext cx="7029450" cy="621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83B7D6-628B-9444-BE06-268EA1EC6C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8975" y="0"/>
            <a:ext cx="7029450" cy="254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96191-2B17-B648-B190-E3B9C6A741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534" y="2097555"/>
            <a:ext cx="5892800" cy="2133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4CD5BE-1C2B-8D46-BB45-990747304D0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519" y="254001"/>
            <a:ext cx="1471495" cy="6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3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5C934-0B09-1D40-986F-A130038372B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11651" y="584199"/>
            <a:ext cx="8120698" cy="10731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Improving Organizational Productivity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with Building Automation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D7FAB-77E6-4E45-A982-5EBB9F1CDC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56201" y="3703321"/>
            <a:ext cx="6431598" cy="595153"/>
          </a:xfrm>
          <a:prstGeom prst="rect">
            <a:avLst/>
          </a:prstGeom>
        </p:spPr>
        <p:txBody>
          <a:bodyPr anchor="b"/>
          <a:lstStyle/>
          <a:p>
            <a:r>
              <a:rPr lang="en-US" dirty="0">
                <a:solidFill>
                  <a:schemeClr val="bg1"/>
                </a:solidFill>
              </a:rPr>
              <a:t>Greg Walker, CABA Research Director</a:t>
            </a:r>
          </a:p>
        </p:txBody>
      </p:sp>
    </p:spTree>
    <p:extLst>
      <p:ext uri="{BB962C8B-B14F-4D97-AF65-F5344CB8AC3E}">
        <p14:creationId xmlns:p14="http://schemas.microsoft.com/office/powerpoint/2010/main" val="3180166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3838" y="900932"/>
            <a:ext cx="8751887" cy="30876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CABA (Continential Automated Buildings Association)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2"/>
          </p:nvPr>
        </p:nvSpPr>
        <p:spPr>
          <a:xfrm>
            <a:off x="223838" y="1345238"/>
            <a:ext cx="8751887" cy="4984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Vision</a:t>
            </a:r>
          </a:p>
          <a:p>
            <a:r>
              <a:rPr lang="en-US" sz="1800" dirty="0"/>
              <a:t>CABA advances the connected home and intelligent buildings sectors.</a:t>
            </a: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Mission</a:t>
            </a:r>
          </a:p>
          <a:p>
            <a:r>
              <a:rPr lang="en-US" sz="1800" dirty="0"/>
              <a:t>CABA enables organizations and individuals to make informed decisions about the integration of technology, ecosystems and connected lifestyles in homes and buildings.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0D981D-2A88-4922-BF21-5BB960D793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 of CABA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2" descr="http://cdn6.bigcommerce.com/s-24lnxe/product_images/uploaded_images/cel-fi-connected-home-using-mobile-signal-booster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90" y="3018127"/>
            <a:ext cx="1232916" cy="123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i.istockimg.com/file_thumbview_approve/34525834/3/stock-photo-34525834-modern-business-office-building-isolated-on-white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24" y="2944312"/>
            <a:ext cx="1232915" cy="133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caba.org/images/CABA-IIBC-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509" y="4218384"/>
            <a:ext cx="2176702" cy="6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aba.org/images/CABA-CHC-X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11" y="4162183"/>
            <a:ext cx="1979841" cy="61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5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6EB7C-C4FD-4036-9F7B-39468D2527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CABA Board of Directors</a:t>
            </a:r>
          </a:p>
        </p:txBody>
      </p:sp>
      <p:pic>
        <p:nvPicPr>
          <p:cNvPr id="58" name="Picture 2" descr="http://smartprogram.org/images/Team.jpg">
            <a:extLst>
              <a:ext uri="{FF2B5EF4-FFF2-40B4-BE49-F238E27FC236}">
                <a16:creationId xmlns:a16="http://schemas.microsoft.com/office/drawing/2014/main" id="{B257E799-9736-40E8-8802-134AE6FB1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187" y="1533326"/>
            <a:ext cx="4527560" cy="345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8">
            <a:extLst>
              <a:ext uri="{FF2B5EF4-FFF2-40B4-BE49-F238E27FC236}">
                <a16:creationId xmlns:a16="http://schemas.microsoft.com/office/drawing/2014/main" id="{CEE209B3-8300-4795-9B6E-219F1D673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010" y="2789285"/>
            <a:ext cx="1026353" cy="35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6" descr="Hydro One">
            <a:extLst>
              <a:ext uri="{FF2B5EF4-FFF2-40B4-BE49-F238E27FC236}">
                <a16:creationId xmlns:a16="http://schemas.microsoft.com/office/drawing/2014/main" id="{18BD1741-57CF-430C-B4F3-8C897867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325" y="3002680"/>
            <a:ext cx="1120208" cy="59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4" descr="File:Intel-logo.svg">
            <a:extLst>
              <a:ext uri="{FF2B5EF4-FFF2-40B4-BE49-F238E27FC236}">
                <a16:creationId xmlns:a16="http://schemas.microsoft.com/office/drawing/2014/main" id="{A84BD7DC-9B02-4BBF-896E-A2F2656A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8291" y="907254"/>
            <a:ext cx="727837" cy="53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7" descr="Southern California Edison">
            <a:extLst>
              <a:ext uri="{FF2B5EF4-FFF2-40B4-BE49-F238E27FC236}">
                <a16:creationId xmlns:a16="http://schemas.microsoft.com/office/drawing/2014/main" id="{D8F6E32C-997A-4630-BF6B-51B452E9B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021" y="3484541"/>
            <a:ext cx="1020598" cy="40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" descr="The Cadillac Fairview Corporation Limited">
            <a:extLst>
              <a:ext uri="{FF2B5EF4-FFF2-40B4-BE49-F238E27FC236}">
                <a16:creationId xmlns:a16="http://schemas.microsoft.com/office/drawing/2014/main" id="{DC66B88D-ECEE-4DC4-9F30-B0F5EEF5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04" y="1923724"/>
            <a:ext cx="1416843" cy="38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4" descr="honeywell_logo">
            <a:extLst>
              <a:ext uri="{FF2B5EF4-FFF2-40B4-BE49-F238E27FC236}">
                <a16:creationId xmlns:a16="http://schemas.microsoft.com/office/drawing/2014/main" id="{354EE6A3-7DA0-4EF9-A03B-BFA50408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82" y="2595773"/>
            <a:ext cx="1298695" cy="29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7">
            <a:extLst>
              <a:ext uri="{FF2B5EF4-FFF2-40B4-BE49-F238E27FC236}">
                <a16:creationId xmlns:a16="http://schemas.microsoft.com/office/drawing/2014/main" id="{7C4CA7A8-FF94-474F-B9E4-230B8375AE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552" y="4210180"/>
            <a:ext cx="1760484" cy="51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B6DFCB3A-303B-41D5-8532-50A0DE9CC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139" y="3828621"/>
            <a:ext cx="1500500" cy="48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" descr="http://www.caba.org/images/logos/100207.jpg">
            <a:extLst>
              <a:ext uri="{FF2B5EF4-FFF2-40B4-BE49-F238E27FC236}">
                <a16:creationId xmlns:a16="http://schemas.microsoft.com/office/drawing/2014/main" id="{5CF0728A-1F1B-49E9-AA73-8556A7AFC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52" y="1055147"/>
            <a:ext cx="1058056" cy="46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" descr="http://www.caba.org/images/logos/100302.jpg">
            <a:extLst>
              <a:ext uri="{FF2B5EF4-FFF2-40B4-BE49-F238E27FC236}">
                <a16:creationId xmlns:a16="http://schemas.microsoft.com/office/drawing/2014/main" id="{1078A139-F730-4EA2-BD15-3166A8F9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120" y="1601692"/>
            <a:ext cx="1672073" cy="48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 descr="Image result for kimberly clark logo">
            <a:extLst>
              <a:ext uri="{FF2B5EF4-FFF2-40B4-BE49-F238E27FC236}">
                <a16:creationId xmlns:a16="http://schemas.microsoft.com/office/drawing/2014/main" id="{1D14166A-3220-4A4B-B7C2-2AC17088A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513" y="1500696"/>
            <a:ext cx="2200124" cy="2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Image result for current powered by GE logo">
            <a:extLst>
              <a:ext uri="{FF2B5EF4-FFF2-40B4-BE49-F238E27FC236}">
                <a16:creationId xmlns:a16="http://schemas.microsoft.com/office/drawing/2014/main" id="{E2DCBD65-943E-4770-A96C-22C69E02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329" y="3527973"/>
            <a:ext cx="1020598" cy="45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Image result for siemens logo">
            <a:extLst>
              <a:ext uri="{FF2B5EF4-FFF2-40B4-BE49-F238E27FC236}">
                <a16:creationId xmlns:a16="http://schemas.microsoft.com/office/drawing/2014/main" id="{3F94B513-F925-42BF-8F7F-D3308223F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0257" y="918226"/>
            <a:ext cx="1218005" cy="5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://www.caba.org/images/logos/160149.jpg">
            <a:extLst>
              <a:ext uri="{FF2B5EF4-FFF2-40B4-BE49-F238E27FC236}">
                <a16:creationId xmlns:a16="http://schemas.microsoft.com/office/drawing/2014/main" id="{775DC4B7-2298-4668-9F7B-1526C1883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7639" y="1223173"/>
            <a:ext cx="1419524" cy="32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http://www.caba.org/images/logos/132160.jpg">
            <a:extLst>
              <a:ext uri="{FF2B5EF4-FFF2-40B4-BE49-F238E27FC236}">
                <a16:creationId xmlns:a16="http://schemas.microsoft.com/office/drawing/2014/main" id="{527D2068-4426-4C75-B7A4-3F12A89389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1668" y="2141432"/>
            <a:ext cx="1557522" cy="45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8" descr="http://www.caba.org/images/logos/161492.jpg">
            <a:extLst>
              <a:ext uri="{FF2B5EF4-FFF2-40B4-BE49-F238E27FC236}">
                <a16:creationId xmlns:a16="http://schemas.microsoft.com/office/drawing/2014/main" id="{8924D542-3472-47E4-82B1-274B43E87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09" y="3091056"/>
            <a:ext cx="1577375" cy="3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Image result for Kele, Inc.">
            <a:extLst>
              <a:ext uri="{FF2B5EF4-FFF2-40B4-BE49-F238E27FC236}">
                <a16:creationId xmlns:a16="http://schemas.microsoft.com/office/drawing/2014/main" id="{558463B2-AEDF-43B5-8B3E-F9D567672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7917" y="2211361"/>
            <a:ext cx="1150045" cy="46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356CF7A-7E47-4FB9-AAA1-58B4E325072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776" y="4452945"/>
            <a:ext cx="612233" cy="61223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B1C1AFF-709A-4102-9EEA-B2DCBFC1ED77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2117" y="3732764"/>
            <a:ext cx="956863" cy="56736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6E3CFAE-2619-4ED4-AD52-0D551A328B6F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083" y="1989238"/>
            <a:ext cx="1582982" cy="350068"/>
          </a:xfrm>
          <a:prstGeom prst="rect">
            <a:avLst/>
          </a:prstGeom>
        </p:spPr>
      </p:pic>
      <p:pic>
        <p:nvPicPr>
          <p:cNvPr id="30" name="Picture Placeholder 5" descr="Board of Directors">
            <a:extLst>
              <a:ext uri="{FF2B5EF4-FFF2-40B4-BE49-F238E27FC236}">
                <a16:creationId xmlns:a16="http://schemas.microsoft.com/office/drawing/2014/main" id="{03BD7F9E-CBAC-4CC8-9B98-A77FDFEC34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0818" y="1540930"/>
            <a:ext cx="612108" cy="588863"/>
          </a:xfrm>
          <a:prstGeom prst="rect">
            <a:avLst/>
          </a:prstGeom>
        </p:spPr>
      </p:pic>
      <p:pic>
        <p:nvPicPr>
          <p:cNvPr id="31" name="Picture Placeholder 5" descr="Board of Directors">
            <a:extLst>
              <a:ext uri="{FF2B5EF4-FFF2-40B4-BE49-F238E27FC236}">
                <a16:creationId xmlns:a16="http://schemas.microsoft.com/office/drawing/2014/main" id="{B6127557-8441-4A22-987D-D69275E505A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45391" y="4738463"/>
            <a:ext cx="1766432" cy="365469"/>
          </a:xfrm>
          <a:prstGeom prst="rect">
            <a:avLst/>
          </a:prstGeom>
        </p:spPr>
      </p:pic>
      <p:pic>
        <p:nvPicPr>
          <p:cNvPr id="32" name="Picture Placeholder 5" descr="Presentation2 - PowerPoint">
            <a:extLst>
              <a:ext uri="{FF2B5EF4-FFF2-40B4-BE49-F238E27FC236}">
                <a16:creationId xmlns:a16="http://schemas.microsoft.com/office/drawing/2014/main" id="{34080109-CBFE-408C-905C-DD341BDA76A5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0556" y="2888784"/>
            <a:ext cx="804765" cy="723569"/>
          </a:xfrm>
          <a:prstGeom prst="rect">
            <a:avLst/>
          </a:prstGeom>
        </p:spPr>
      </p:pic>
      <p:pic>
        <p:nvPicPr>
          <p:cNvPr id="33" name="Picture Placeholder 5" descr="Presentation2 - PowerPoint">
            <a:extLst>
              <a:ext uri="{FF2B5EF4-FFF2-40B4-BE49-F238E27FC236}">
                <a16:creationId xmlns:a16="http://schemas.microsoft.com/office/drawing/2014/main" id="{1960DA3F-84A2-4244-897F-9F0236840276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437" y="799722"/>
            <a:ext cx="1357629" cy="510851"/>
          </a:xfrm>
          <a:prstGeom prst="rect">
            <a:avLst/>
          </a:prstGeom>
        </p:spPr>
      </p:pic>
      <p:pic>
        <p:nvPicPr>
          <p:cNvPr id="35" name="Picture Placeholder 5" descr="Presentation2 - PowerPoint">
            <a:extLst>
              <a:ext uri="{FF2B5EF4-FFF2-40B4-BE49-F238E27FC236}">
                <a16:creationId xmlns:a16="http://schemas.microsoft.com/office/drawing/2014/main" id="{CEECE19F-D3D6-4A35-85B2-37FC887C2F4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01" y="4291366"/>
            <a:ext cx="905531" cy="349898"/>
          </a:xfrm>
          <a:prstGeom prst="rect">
            <a:avLst/>
          </a:prstGeom>
        </p:spPr>
      </p:pic>
      <p:pic>
        <p:nvPicPr>
          <p:cNvPr id="36" name="Picture Placeholder 5" descr="Presentation2 - PowerPoint">
            <a:extLst>
              <a:ext uri="{FF2B5EF4-FFF2-40B4-BE49-F238E27FC236}">
                <a16:creationId xmlns:a16="http://schemas.microsoft.com/office/drawing/2014/main" id="{CB19B5D9-1739-4B7C-92CC-B9EFE7CE8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165" y="896969"/>
            <a:ext cx="1483568" cy="4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8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44932D-C3CE-4164-AA28-82A506967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CABA 30th Anniversary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8756DF-3802-4B3B-B4BA-780AA044E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530" y="982470"/>
            <a:ext cx="2866892" cy="36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79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527C82-3347-4897-B80C-AB71B3C3A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National Research Council </a:t>
            </a:r>
          </a:p>
        </p:txBody>
      </p:sp>
      <p:pic>
        <p:nvPicPr>
          <p:cNvPr id="1026" name="Picture 2" descr="https://idtxs3.imgix.net/si/00/1F/E4.jpg?w=400&amp;h=250&amp;fit=fill&amp;bg=ffffff&amp;border=0">
            <a:extLst>
              <a:ext uri="{FF2B5EF4-FFF2-40B4-BE49-F238E27FC236}">
                <a16:creationId xmlns:a16="http://schemas.microsoft.com/office/drawing/2014/main" id="{76B1EC60-875E-4E85-8849-F9EBD5A99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26" y="2028413"/>
            <a:ext cx="2677406" cy="167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Placeholder 5" descr="National Research Council (@nrc_cnrc) • Instagram photos and videos">
            <a:extLst>
              <a:ext uri="{FF2B5EF4-FFF2-40B4-BE49-F238E27FC236}">
                <a16:creationId xmlns:a16="http://schemas.microsoft.com/office/drawing/2014/main" id="{74B300E6-D106-47FB-8712-917B4B96E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783" y="1127863"/>
            <a:ext cx="5614664" cy="1737239"/>
          </a:xfrm>
          <a:prstGeom prst="rect">
            <a:avLst/>
          </a:prstGeom>
        </p:spPr>
      </p:pic>
      <p:pic>
        <p:nvPicPr>
          <p:cNvPr id="6" name="Picture Placeholder 5" descr="National Research Council (@nrc_cnrc) • Instagram photos and videos">
            <a:extLst>
              <a:ext uri="{FF2B5EF4-FFF2-40B4-BE49-F238E27FC236}">
                <a16:creationId xmlns:a16="http://schemas.microsoft.com/office/drawing/2014/main" id="{F61E3CCF-8441-46D0-83A5-DCA5E68D2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466" y="2946069"/>
            <a:ext cx="5614664" cy="178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249EB03-143A-4C8B-AA21-CA0A549B5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3838" y="208988"/>
            <a:ext cx="6189662" cy="362511"/>
          </a:xfrm>
        </p:spPr>
        <p:txBody>
          <a:bodyPr/>
          <a:lstStyle/>
          <a:p>
            <a:r>
              <a:rPr lang="en-CA" dirty="0"/>
              <a:t>Project Funders </a:t>
            </a:r>
            <a:endParaRPr lang="en-US" dirty="0"/>
          </a:p>
        </p:txBody>
      </p:sp>
      <p:pic>
        <p:nvPicPr>
          <p:cNvPr id="1026" name="Picture 2" descr="https://lh3.googleusercontent.com/QBTevRl7pnNc0XlhKtBlL4Lvml2abPapWR3SX9-3irFkVSpX_mSLEXQim2wHPneRrBnZk_IW7_9wIsJSVimG6PVn6K_so0au8hl9xHfGOnkGo0Kq7YR5QFhmHWEhE1UvdRqo87S-pOc">
            <a:extLst>
              <a:ext uri="{FF2B5EF4-FFF2-40B4-BE49-F238E27FC236}">
                <a16:creationId xmlns:a16="http://schemas.microsoft.com/office/drawing/2014/main" id="{4CFF6E5D-BA25-441A-B977-8050595FC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7" y="2088466"/>
            <a:ext cx="8109345" cy="145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814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1AAF986C9A944C85DCFAC721020C48" ma:contentTypeVersion="8" ma:contentTypeDescription="Create a new document." ma:contentTypeScope="" ma:versionID="e3d7d52e497195a8b0e9f63c6fc38bbe">
  <xsd:schema xmlns:xsd="http://www.w3.org/2001/XMLSchema" xmlns:xs="http://www.w3.org/2001/XMLSchema" xmlns:p="http://schemas.microsoft.com/office/2006/metadata/properties" xmlns:ns3="90d6c400-1127-4d65-8cac-13b9796e96a3" targetNamespace="http://schemas.microsoft.com/office/2006/metadata/properties" ma:root="true" ma:fieldsID="fb858a064db35fbaa748ed74ca2c9da7" ns3:_="">
    <xsd:import namespace="90d6c400-1127-4d65-8cac-13b9796e96a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d6c400-1127-4d65-8cac-13b9796e96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90d6c400-1127-4d65-8cac-13b9796e96a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68C5C72-9570-4A04-BDF2-58F3853345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d6c400-1127-4d65-8cac-13b9796e9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2582</TotalTime>
  <Words>1177</Words>
  <Application>Microsoft Office PowerPoint</Application>
  <PresentationFormat>On-screen Show (16:9)</PresentationFormat>
  <Paragraphs>237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Montserrat</vt:lpstr>
      <vt:lpstr>Montserrat Light</vt:lpstr>
      <vt:lpstr>Times</vt:lpstr>
      <vt:lpstr>Office Theme</vt:lpstr>
      <vt:lpstr>Custom Design</vt:lpstr>
      <vt:lpstr>PowerPoint Presentation</vt:lpstr>
      <vt:lpstr>PowerPoint Presentation</vt:lpstr>
      <vt:lpstr>PowerPoint Presentation</vt:lpstr>
      <vt:lpstr>Improving Organizational Productivity with Building Automation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Conrad McCallum</cp:lastModifiedBy>
  <cp:revision>239</cp:revision>
  <dcterms:created xsi:type="dcterms:W3CDTF">2010-04-12T23:12:02Z</dcterms:created>
  <dcterms:modified xsi:type="dcterms:W3CDTF">2020-05-03T01:57:09Z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0x0101008E1AAF986C9A944C85DCFAC721020C48</vt:lpwstr>
  </property>
</Properties>
</file>